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
  </p:notesMasterIdLst>
  <p:sldIdLst>
    <p:sldId id="256" r:id="rId3"/>
    <p:sldId id="424" r:id="rId4"/>
    <p:sldId id="480" r:id="rId5"/>
    <p:sldId id="485" r:id="rId7"/>
    <p:sldId id="263" r:id="rId8"/>
    <p:sldId id="384" r:id="rId9"/>
    <p:sldId id="470" r:id="rId10"/>
    <p:sldId id="601" r:id="rId11"/>
    <p:sldId id="507" r:id="rId12"/>
    <p:sldId id="508" r:id="rId13"/>
    <p:sldId id="509" r:id="rId14"/>
    <p:sldId id="512" r:id="rId15"/>
    <p:sldId id="513" r:id="rId16"/>
    <p:sldId id="514" r:id="rId17"/>
    <p:sldId id="515" r:id="rId18"/>
    <p:sldId id="425" r:id="rId19"/>
    <p:sldId id="516" r:id="rId20"/>
    <p:sldId id="517" r:id="rId21"/>
    <p:sldId id="518" r:id="rId22"/>
    <p:sldId id="519" r:id="rId23"/>
    <p:sldId id="520" r:id="rId24"/>
    <p:sldId id="521" r:id="rId25"/>
    <p:sldId id="522" r:id="rId26"/>
    <p:sldId id="523" r:id="rId27"/>
    <p:sldId id="524" r:id="rId28"/>
    <p:sldId id="525" r:id="rId29"/>
    <p:sldId id="436" r:id="rId30"/>
    <p:sldId id="563" r:id="rId31"/>
    <p:sldId id="526" r:id="rId32"/>
    <p:sldId id="527" r:id="rId33"/>
    <p:sldId id="528" r:id="rId34"/>
    <p:sldId id="529" r:id="rId35"/>
    <p:sldId id="530" r:id="rId36"/>
    <p:sldId id="531" r:id="rId37"/>
    <p:sldId id="532" r:id="rId38"/>
    <p:sldId id="533" r:id="rId39"/>
    <p:sldId id="534" r:id="rId40"/>
    <p:sldId id="535" r:id="rId41"/>
    <p:sldId id="536" r:id="rId42"/>
    <p:sldId id="537" r:id="rId43"/>
    <p:sldId id="538" r:id="rId44"/>
    <p:sldId id="539" r:id="rId45"/>
    <p:sldId id="540" r:id="rId46"/>
    <p:sldId id="541" r:id="rId47"/>
    <p:sldId id="542" r:id="rId48"/>
    <p:sldId id="543" r:id="rId49"/>
    <p:sldId id="544" r:id="rId50"/>
    <p:sldId id="440" r:id="rId51"/>
    <p:sldId id="545" r:id="rId52"/>
    <p:sldId id="547" r:id="rId53"/>
    <p:sldId id="548" r:id="rId54"/>
    <p:sldId id="549" r:id="rId55"/>
    <p:sldId id="550" r:id="rId56"/>
    <p:sldId id="551" r:id="rId57"/>
    <p:sldId id="552" r:id="rId58"/>
    <p:sldId id="553" r:id="rId59"/>
    <p:sldId id="554" r:id="rId60"/>
    <p:sldId id="555" r:id="rId61"/>
    <p:sldId id="556" r:id="rId62"/>
    <p:sldId id="557" r:id="rId63"/>
    <p:sldId id="559" r:id="rId64"/>
    <p:sldId id="558" r:id="rId65"/>
    <p:sldId id="560" r:id="rId66"/>
    <p:sldId id="561" r:id="rId67"/>
    <p:sldId id="379" r:id="rId68"/>
  </p:sldIdLst>
  <p:sldSz cx="12192000" cy="6858000"/>
  <p:notesSz cx="6858000" cy="9144000"/>
  <p:embeddedFontLst>
    <p:embeddedFont>
      <p:font typeface="隶书" panose="02010509060101010101" pitchFamily="49" charset="-122"/>
      <p:regular r:id="rId72"/>
    </p:embeddedFont>
    <p:embeddedFont>
      <p:font typeface="微软雅黑" panose="020B0503020204020204" pitchFamily="34" charset="-122"/>
      <p:regular r:id="rId73"/>
    </p:embeddedFont>
    <p:embeddedFont>
      <p:font typeface="黑体" panose="02010609060101010101" pitchFamily="2" charset="-122"/>
      <p:regular r:id="rId74"/>
    </p:embeddedFont>
    <p:embeddedFont>
      <p:font typeface="Calibri" panose="020F0502020204030204" charset="0"/>
      <p:regular r:id="rId75"/>
      <p:bold r:id="rId76"/>
      <p:italic r:id="rId77"/>
      <p:boldItalic r:id="rId78"/>
    </p:embeddedFont>
    <p:embeddedFont>
      <p:font typeface="Berlin Sans FB Demi" panose="020E0802020502020306" pitchFamily="34" charset="0"/>
      <p:bold r:id="rId79"/>
    </p:embeddedFont>
    <p:embeddedFont>
      <p:font typeface="Calibri Light" panose="020F0302020204030204" charset="0"/>
      <p:regular r:id="rId80"/>
      <p:italic r:id="rId81"/>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1007"/>
    <a:srgbClr val="BF6D07"/>
    <a:srgbClr val="0D0D0D"/>
    <a:srgbClr val="404040"/>
    <a:srgbClr val="F5F5F5"/>
    <a:srgbClr val="F93D32"/>
    <a:srgbClr val="202022"/>
    <a:srgbClr val="5A9ED6"/>
    <a:srgbClr val="F1F1F1"/>
    <a:srgbClr val="F731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showGuides="1">
      <p:cViewPr varScale="1">
        <p:scale>
          <a:sx n="44" d="100"/>
          <a:sy n="44" d="100"/>
        </p:scale>
        <p:origin x="870" y="54"/>
      </p:cViewPr>
      <p:guideLst>
        <p:guide orient="horz" pos="1094"/>
        <p:guide pos="325"/>
        <p:guide orient="horz" pos="4065"/>
        <p:guide pos="7106"/>
        <p:guide pos="172"/>
        <p:guide pos="3840"/>
      </p:guideLst>
    </p:cSldViewPr>
  </p:slideViewPr>
  <p:notesTextViewPr>
    <p:cViewPr>
      <p:scale>
        <a:sx n="1" d="1"/>
        <a:sy n="1" d="1"/>
      </p:scale>
      <p:origin x="0" y="0"/>
    </p:cViewPr>
  </p:notesTextViewPr>
  <p:sorterViewPr>
    <p:cViewPr>
      <p:scale>
        <a:sx n="87" d="100"/>
        <a:sy n="87"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1" Type="http://schemas.openxmlformats.org/officeDocument/2006/relationships/font" Target="fonts/font10.fntdata"/><Relationship Id="rId80" Type="http://schemas.openxmlformats.org/officeDocument/2006/relationships/font" Target="fonts/font9.fntdata"/><Relationship Id="rId8" Type="http://schemas.openxmlformats.org/officeDocument/2006/relationships/slide" Target="slides/slide5.xml"/><Relationship Id="rId79" Type="http://schemas.openxmlformats.org/officeDocument/2006/relationships/font" Target="fonts/font8.fntdata"/><Relationship Id="rId78" Type="http://schemas.openxmlformats.org/officeDocument/2006/relationships/font" Target="fonts/font7.fntdata"/><Relationship Id="rId77" Type="http://schemas.openxmlformats.org/officeDocument/2006/relationships/font" Target="fonts/font6.fntdata"/><Relationship Id="rId76" Type="http://schemas.openxmlformats.org/officeDocument/2006/relationships/font" Target="fonts/font5.fntdata"/><Relationship Id="rId75" Type="http://schemas.openxmlformats.org/officeDocument/2006/relationships/font" Target="fonts/font4.fntdata"/><Relationship Id="rId74" Type="http://schemas.openxmlformats.org/officeDocument/2006/relationships/font" Target="fonts/font3.fntdata"/><Relationship Id="rId73" Type="http://schemas.openxmlformats.org/officeDocument/2006/relationships/font" Target="fonts/font2.fntdata"/><Relationship Id="rId72" Type="http://schemas.openxmlformats.org/officeDocument/2006/relationships/font" Target="fonts/font1.fntdata"/><Relationship Id="rId71" Type="http://schemas.openxmlformats.org/officeDocument/2006/relationships/tableStyles" Target="tableStyles.xml"/><Relationship Id="rId70" Type="http://schemas.openxmlformats.org/officeDocument/2006/relationships/viewProps" Target="viewProps.xml"/><Relationship Id="rId7" Type="http://schemas.openxmlformats.org/officeDocument/2006/relationships/slide" Target="slides/slide4.xml"/><Relationship Id="rId69" Type="http://schemas.openxmlformats.org/officeDocument/2006/relationships/presProps" Target="presProps.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notesMaster" Target="notesMasters/notesMaster1.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387EB66-2EB9-44FB-BDE3-207EEAD179C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zh-CN" altLang="en-US"/>
        </a:p>
      </dgm:t>
    </dgm:pt>
    <dgm:pt modelId="{FCF7349B-C67A-4862-BB85-6690C35B1C96}">
      <dgm:prSet phldrT="[文本]"/>
      <dgm:spPr/>
      <dgm:t>
        <a:bodyPr/>
        <a:lstStyle/>
        <a:p>
          <a:r>
            <a:rPr lang="zh-CN" altLang="en-US" b="1" dirty="0">
              <a:solidFill>
                <a:schemeClr val="tx1"/>
              </a:solidFill>
              <a:latin typeface="华康俪金黑W8(P)"/>
            </a:rPr>
            <a:t>诊断</a:t>
          </a:r>
        </a:p>
      </dgm:t>
    </dgm:pt>
    <dgm:pt modelId="{C1A19B4A-C24F-4765-9F08-6FFD850F8210}" cxnId="{ACBBAF89-8347-40ED-AE50-CCA7EE47AE03}" type="parTrans">
      <dgm:prSet/>
      <dgm:spPr/>
      <dgm:t>
        <a:bodyPr/>
        <a:lstStyle/>
        <a:p>
          <a:endParaRPr lang="zh-CN" altLang="en-US" b="1">
            <a:solidFill>
              <a:schemeClr val="tx1"/>
            </a:solidFill>
            <a:latin typeface="华康俪金黑W8(P)"/>
          </a:endParaRPr>
        </a:p>
      </dgm:t>
    </dgm:pt>
    <dgm:pt modelId="{5F48B56E-C6E9-478C-83C6-BFABE2B6E824}" cxnId="{ACBBAF89-8347-40ED-AE50-CCA7EE47AE03}" type="sibTrans">
      <dgm:prSet/>
      <dgm:spPr/>
      <dgm:t>
        <a:bodyPr/>
        <a:lstStyle/>
        <a:p>
          <a:endParaRPr lang="zh-CN" altLang="en-US" b="1">
            <a:solidFill>
              <a:schemeClr val="tx1"/>
            </a:solidFill>
            <a:latin typeface="华康俪金黑W8(P)"/>
          </a:endParaRPr>
        </a:p>
      </dgm:t>
    </dgm:pt>
    <dgm:pt modelId="{3E609A3C-A2AC-4ACB-9857-49835D806273}">
      <dgm:prSet phldrT="[文本]" custT="1"/>
      <dgm:spPr/>
      <dgm:t>
        <a:bodyPr/>
        <a:lstStyle/>
        <a:p>
          <a:r>
            <a:rPr lang="zh-CN" altLang="en-US" sz="2800" b="1" dirty="0">
              <a:solidFill>
                <a:schemeClr val="tx1"/>
              </a:solidFill>
              <a:latin typeface="华康俪金黑W8(P)"/>
            </a:rPr>
            <a:t>准确定位痛点</a:t>
          </a:r>
        </a:p>
      </dgm:t>
    </dgm:pt>
    <dgm:pt modelId="{C9231E62-7391-4E5B-A6CB-552D940A0AB9}" cxnId="{A17329A2-C2B0-40D3-B0AC-745C061D961E}" type="parTrans">
      <dgm:prSet/>
      <dgm:spPr/>
      <dgm:t>
        <a:bodyPr/>
        <a:lstStyle/>
        <a:p>
          <a:endParaRPr lang="zh-CN" altLang="en-US" b="1">
            <a:solidFill>
              <a:schemeClr val="tx1"/>
            </a:solidFill>
            <a:latin typeface="华康俪金黑W8(P)"/>
          </a:endParaRPr>
        </a:p>
      </dgm:t>
    </dgm:pt>
    <dgm:pt modelId="{B1A27E6D-2B9D-40C6-AB8B-3F7E3889F4DE}" cxnId="{A17329A2-C2B0-40D3-B0AC-745C061D961E}" type="sibTrans">
      <dgm:prSet/>
      <dgm:spPr/>
      <dgm:t>
        <a:bodyPr/>
        <a:lstStyle/>
        <a:p>
          <a:endParaRPr lang="zh-CN" altLang="en-US" b="1">
            <a:solidFill>
              <a:schemeClr val="tx1"/>
            </a:solidFill>
            <a:latin typeface="华康俪金黑W8(P)"/>
          </a:endParaRPr>
        </a:p>
      </dgm:t>
    </dgm:pt>
    <dgm:pt modelId="{062ECF6E-2B6B-4BF8-958E-1FA379DE6C5D}">
      <dgm:prSet phldrT="[文本]"/>
      <dgm:spPr/>
      <dgm:t>
        <a:bodyPr/>
        <a:lstStyle/>
        <a:p>
          <a:r>
            <a:rPr lang="zh-CN" altLang="en-US" b="1" dirty="0">
              <a:solidFill>
                <a:schemeClr val="tx1"/>
              </a:solidFill>
              <a:latin typeface="华康俪金黑W8(P)"/>
            </a:rPr>
            <a:t>开方</a:t>
          </a:r>
        </a:p>
      </dgm:t>
    </dgm:pt>
    <dgm:pt modelId="{BC782BDE-8B55-42A9-B877-C11BB2B7865A}" cxnId="{E03658BD-B7F9-43CA-B765-D7554CC787A3}" type="parTrans">
      <dgm:prSet/>
      <dgm:spPr/>
      <dgm:t>
        <a:bodyPr/>
        <a:lstStyle/>
        <a:p>
          <a:endParaRPr lang="zh-CN" altLang="en-US" b="1">
            <a:solidFill>
              <a:schemeClr val="tx1"/>
            </a:solidFill>
            <a:latin typeface="华康俪金黑W8(P)"/>
          </a:endParaRPr>
        </a:p>
      </dgm:t>
    </dgm:pt>
    <dgm:pt modelId="{C46E646A-1DC2-40F9-9114-FF0760D97841}" cxnId="{E03658BD-B7F9-43CA-B765-D7554CC787A3}" type="sibTrans">
      <dgm:prSet/>
      <dgm:spPr/>
      <dgm:t>
        <a:bodyPr/>
        <a:lstStyle/>
        <a:p>
          <a:endParaRPr lang="zh-CN" altLang="en-US" b="1">
            <a:solidFill>
              <a:schemeClr val="tx1"/>
            </a:solidFill>
            <a:latin typeface="华康俪金黑W8(P)"/>
          </a:endParaRPr>
        </a:p>
      </dgm:t>
    </dgm:pt>
    <dgm:pt modelId="{5296B032-3D43-485C-AC4F-A093DDE4601F}">
      <dgm:prSet phldrT="[文本]" custT="1"/>
      <dgm:spPr/>
      <dgm:t>
        <a:bodyPr/>
        <a:lstStyle/>
        <a:p>
          <a:r>
            <a:rPr lang="zh-CN" altLang="en-US" sz="2800" b="1" dirty="0">
              <a:solidFill>
                <a:schemeClr val="tx1"/>
              </a:solidFill>
              <a:latin typeface="华康俪金黑W8(P)"/>
            </a:rPr>
            <a:t>提出合理解决方案</a:t>
          </a:r>
        </a:p>
      </dgm:t>
    </dgm:pt>
    <dgm:pt modelId="{F13CAAB0-AC78-4220-B800-90E007CCA568}" cxnId="{67BD58CF-54FA-45CC-A170-6CF6A4C3EEF4}" type="parTrans">
      <dgm:prSet/>
      <dgm:spPr/>
      <dgm:t>
        <a:bodyPr/>
        <a:lstStyle/>
        <a:p>
          <a:endParaRPr lang="zh-CN" altLang="en-US" b="1">
            <a:solidFill>
              <a:schemeClr val="tx1"/>
            </a:solidFill>
            <a:latin typeface="华康俪金黑W8(P)"/>
          </a:endParaRPr>
        </a:p>
      </dgm:t>
    </dgm:pt>
    <dgm:pt modelId="{A9E770A3-F7CB-4290-A0E0-497FC4E3C750}" cxnId="{67BD58CF-54FA-45CC-A170-6CF6A4C3EEF4}" type="sibTrans">
      <dgm:prSet/>
      <dgm:spPr/>
      <dgm:t>
        <a:bodyPr/>
        <a:lstStyle/>
        <a:p>
          <a:endParaRPr lang="zh-CN" altLang="en-US" b="1">
            <a:solidFill>
              <a:schemeClr val="tx1"/>
            </a:solidFill>
            <a:latin typeface="华康俪金黑W8(P)"/>
          </a:endParaRPr>
        </a:p>
      </dgm:t>
    </dgm:pt>
    <dgm:pt modelId="{4A1A6CA0-FFE9-4317-B035-89337C1CCD2C}">
      <dgm:prSet phldrT="[文本]"/>
      <dgm:spPr/>
      <dgm:t>
        <a:bodyPr/>
        <a:lstStyle/>
        <a:p>
          <a:r>
            <a:rPr lang="zh-CN" altLang="en-US" b="1" dirty="0">
              <a:solidFill>
                <a:schemeClr val="tx1"/>
              </a:solidFill>
              <a:latin typeface="华康俪金黑W8(P)"/>
            </a:rPr>
            <a:t>配药</a:t>
          </a:r>
        </a:p>
      </dgm:t>
    </dgm:pt>
    <dgm:pt modelId="{507CC9C8-1FB0-4187-A06B-130A43AE0E54}" cxnId="{2425A577-275E-4417-B1FB-F60FB250E301}" type="parTrans">
      <dgm:prSet/>
      <dgm:spPr/>
      <dgm:t>
        <a:bodyPr/>
        <a:lstStyle/>
        <a:p>
          <a:endParaRPr lang="zh-CN" altLang="en-US" b="1">
            <a:solidFill>
              <a:schemeClr val="tx1"/>
            </a:solidFill>
            <a:latin typeface="华康俪金黑W8(P)"/>
          </a:endParaRPr>
        </a:p>
      </dgm:t>
    </dgm:pt>
    <dgm:pt modelId="{7B6FE1BF-848A-4F76-AC2B-1139F81FAB2C}" cxnId="{2425A577-275E-4417-B1FB-F60FB250E301}" type="sibTrans">
      <dgm:prSet/>
      <dgm:spPr/>
      <dgm:t>
        <a:bodyPr/>
        <a:lstStyle/>
        <a:p>
          <a:endParaRPr lang="zh-CN" altLang="en-US" b="1">
            <a:solidFill>
              <a:schemeClr val="tx1"/>
            </a:solidFill>
            <a:latin typeface="华康俪金黑W8(P)"/>
          </a:endParaRPr>
        </a:p>
      </dgm:t>
    </dgm:pt>
    <dgm:pt modelId="{A81F8F70-5E8D-4B3E-8F89-FE47186960C2}">
      <dgm:prSet phldrT="[文本]"/>
      <dgm:spPr/>
      <dgm:t>
        <a:bodyPr/>
        <a:lstStyle/>
        <a:p>
          <a:r>
            <a:rPr lang="zh-CN" altLang="en-US" b="1" dirty="0">
              <a:solidFill>
                <a:schemeClr val="tx1"/>
              </a:solidFill>
              <a:latin typeface="华康俪金黑W8(P)"/>
            </a:rPr>
            <a:t>治疗</a:t>
          </a:r>
        </a:p>
      </dgm:t>
    </dgm:pt>
    <dgm:pt modelId="{F3296350-9D9D-4E99-BB1A-B57E5451E98A}" cxnId="{3EA29B0D-6167-4EAC-98AA-966FE9725B10}" type="parTrans">
      <dgm:prSet/>
      <dgm:spPr/>
      <dgm:t>
        <a:bodyPr/>
        <a:lstStyle/>
        <a:p>
          <a:endParaRPr lang="zh-CN" altLang="en-US" b="1">
            <a:solidFill>
              <a:schemeClr val="tx1"/>
            </a:solidFill>
            <a:latin typeface="华康俪金黑W8(P)"/>
          </a:endParaRPr>
        </a:p>
      </dgm:t>
    </dgm:pt>
    <dgm:pt modelId="{736A98DA-6A99-4BF0-A2FF-57A99E27BA83}" cxnId="{3EA29B0D-6167-4EAC-98AA-966FE9725B10}" type="sibTrans">
      <dgm:prSet/>
      <dgm:spPr/>
      <dgm:t>
        <a:bodyPr/>
        <a:lstStyle/>
        <a:p>
          <a:endParaRPr lang="zh-CN" altLang="en-US" b="1">
            <a:solidFill>
              <a:schemeClr val="tx1"/>
            </a:solidFill>
            <a:latin typeface="华康俪金黑W8(P)"/>
          </a:endParaRPr>
        </a:p>
      </dgm:t>
    </dgm:pt>
    <dgm:pt modelId="{5FAB027A-278E-4AB4-98EA-9B9BB7432D4C}">
      <dgm:prSet phldrT="[文本]" custT="1"/>
      <dgm:spPr/>
      <dgm:t>
        <a:bodyPr/>
        <a:lstStyle/>
        <a:p>
          <a:r>
            <a:rPr lang="zh-CN" altLang="en-US" sz="2800" b="1" dirty="0">
              <a:solidFill>
                <a:schemeClr val="tx1"/>
              </a:solidFill>
              <a:latin typeface="华康俪金黑W8(P)"/>
            </a:rPr>
            <a:t>设计开发软件系统</a:t>
          </a:r>
        </a:p>
      </dgm:t>
    </dgm:pt>
    <dgm:pt modelId="{5CA422FB-E4E5-4A03-8770-9CCC5EFE4A5C}" cxnId="{D57EB0D3-CA34-4AD9-8FDB-E5773C235150}" type="parTrans">
      <dgm:prSet/>
      <dgm:spPr/>
      <dgm:t>
        <a:bodyPr/>
        <a:lstStyle/>
        <a:p>
          <a:endParaRPr lang="zh-CN" altLang="en-US" b="1">
            <a:solidFill>
              <a:schemeClr val="tx1"/>
            </a:solidFill>
            <a:latin typeface="华康俪金黑W8(P)"/>
          </a:endParaRPr>
        </a:p>
      </dgm:t>
    </dgm:pt>
    <dgm:pt modelId="{768F023E-6382-4A37-84FB-DB280BEC0759}" cxnId="{D57EB0D3-CA34-4AD9-8FDB-E5773C235150}" type="sibTrans">
      <dgm:prSet/>
      <dgm:spPr/>
      <dgm:t>
        <a:bodyPr/>
        <a:lstStyle/>
        <a:p>
          <a:endParaRPr lang="zh-CN" altLang="en-US" b="1">
            <a:solidFill>
              <a:schemeClr val="tx1"/>
            </a:solidFill>
            <a:latin typeface="华康俪金黑W8(P)"/>
          </a:endParaRPr>
        </a:p>
      </dgm:t>
    </dgm:pt>
    <dgm:pt modelId="{449B0010-8BF7-4F0C-BEF1-6D2869F4A322}">
      <dgm:prSet phldrT="[文本]" custT="1"/>
      <dgm:spPr/>
      <dgm:t>
        <a:bodyPr/>
        <a:lstStyle/>
        <a:p>
          <a:r>
            <a:rPr lang="zh-CN" altLang="en-US" sz="2800" b="1" dirty="0">
              <a:solidFill>
                <a:schemeClr val="tx1"/>
              </a:solidFill>
              <a:latin typeface="华康俪金黑W8(P)"/>
            </a:rPr>
            <a:t>实施维护软件系统</a:t>
          </a:r>
        </a:p>
      </dgm:t>
    </dgm:pt>
    <dgm:pt modelId="{D3946E6C-0ADA-415B-9A0F-86E263E99B02}" cxnId="{EEA78D89-52D0-438D-9873-4EDA924181E5}" type="parTrans">
      <dgm:prSet/>
      <dgm:spPr/>
      <dgm:t>
        <a:bodyPr/>
        <a:lstStyle/>
        <a:p>
          <a:endParaRPr lang="zh-CN" altLang="en-US" b="1">
            <a:solidFill>
              <a:schemeClr val="tx1"/>
            </a:solidFill>
            <a:latin typeface="华康俪金黑W8(P)"/>
          </a:endParaRPr>
        </a:p>
      </dgm:t>
    </dgm:pt>
    <dgm:pt modelId="{9CD27C80-AC2E-4620-B6FA-BDFEA0BE484F}" cxnId="{EEA78D89-52D0-438D-9873-4EDA924181E5}" type="sibTrans">
      <dgm:prSet/>
      <dgm:spPr/>
      <dgm:t>
        <a:bodyPr/>
        <a:lstStyle/>
        <a:p>
          <a:endParaRPr lang="zh-CN" altLang="en-US" b="1">
            <a:solidFill>
              <a:schemeClr val="tx1"/>
            </a:solidFill>
            <a:latin typeface="华康俪金黑W8(P)"/>
          </a:endParaRPr>
        </a:p>
      </dgm:t>
    </dgm:pt>
    <dgm:pt modelId="{E82536D0-067E-433F-8602-B520B7230312}" type="pres">
      <dgm:prSet presAssocID="{8387EB66-2EB9-44FB-BDE3-207EEAD179C9}" presName="linearFlow" presStyleCnt="0">
        <dgm:presLayoutVars>
          <dgm:dir/>
          <dgm:animLvl val="lvl"/>
          <dgm:resizeHandles val="exact"/>
        </dgm:presLayoutVars>
      </dgm:prSet>
      <dgm:spPr/>
    </dgm:pt>
    <dgm:pt modelId="{176009C6-0D40-426A-A5E7-90A6E6AC5057}" type="pres">
      <dgm:prSet presAssocID="{FCF7349B-C67A-4862-BB85-6690C35B1C96}" presName="composite" presStyleCnt="0"/>
      <dgm:spPr/>
    </dgm:pt>
    <dgm:pt modelId="{24CEA544-E0EF-4AC7-9AA7-8D83E7CA0F0A}" type="pres">
      <dgm:prSet presAssocID="{FCF7349B-C67A-4862-BB85-6690C35B1C96}" presName="parentText" presStyleLbl="alignNode1" presStyleIdx="0" presStyleCnt="4">
        <dgm:presLayoutVars>
          <dgm:chMax val="1"/>
          <dgm:bulletEnabled val="1"/>
        </dgm:presLayoutVars>
      </dgm:prSet>
      <dgm:spPr/>
    </dgm:pt>
    <dgm:pt modelId="{68AF5A80-EF42-4AED-BC1D-8F9EB6AE9BF5}" type="pres">
      <dgm:prSet presAssocID="{FCF7349B-C67A-4862-BB85-6690C35B1C96}" presName="descendantText" presStyleLbl="alignAcc1" presStyleIdx="0" presStyleCnt="4">
        <dgm:presLayoutVars>
          <dgm:bulletEnabled val="1"/>
        </dgm:presLayoutVars>
      </dgm:prSet>
      <dgm:spPr/>
    </dgm:pt>
    <dgm:pt modelId="{56FCE015-0DB5-4D74-9CC4-2A0EA6958D74}" type="pres">
      <dgm:prSet presAssocID="{5F48B56E-C6E9-478C-83C6-BFABE2B6E824}" presName="sp" presStyleCnt="0"/>
      <dgm:spPr/>
    </dgm:pt>
    <dgm:pt modelId="{7BBAA337-97A4-4E53-8CCB-FD57D9B95A1C}" type="pres">
      <dgm:prSet presAssocID="{062ECF6E-2B6B-4BF8-958E-1FA379DE6C5D}" presName="composite" presStyleCnt="0"/>
      <dgm:spPr/>
    </dgm:pt>
    <dgm:pt modelId="{A570785C-59E2-4EF1-A8AA-1EBED734FBB7}" type="pres">
      <dgm:prSet presAssocID="{062ECF6E-2B6B-4BF8-958E-1FA379DE6C5D}" presName="parentText" presStyleLbl="alignNode1" presStyleIdx="1" presStyleCnt="4">
        <dgm:presLayoutVars>
          <dgm:chMax val="1"/>
          <dgm:bulletEnabled val="1"/>
        </dgm:presLayoutVars>
      </dgm:prSet>
      <dgm:spPr/>
    </dgm:pt>
    <dgm:pt modelId="{EA1EF20B-419E-4880-9C30-DC94AC8D69C7}" type="pres">
      <dgm:prSet presAssocID="{062ECF6E-2B6B-4BF8-958E-1FA379DE6C5D}" presName="descendantText" presStyleLbl="alignAcc1" presStyleIdx="1" presStyleCnt="4">
        <dgm:presLayoutVars>
          <dgm:bulletEnabled val="1"/>
        </dgm:presLayoutVars>
      </dgm:prSet>
      <dgm:spPr/>
    </dgm:pt>
    <dgm:pt modelId="{9431BFEA-1870-4243-AAA2-9BED5998F7F2}" type="pres">
      <dgm:prSet presAssocID="{C46E646A-1DC2-40F9-9114-FF0760D97841}" presName="sp" presStyleCnt="0"/>
      <dgm:spPr/>
    </dgm:pt>
    <dgm:pt modelId="{089876A3-B92C-4122-B74F-B745C1A0E360}" type="pres">
      <dgm:prSet presAssocID="{4A1A6CA0-FFE9-4317-B035-89337C1CCD2C}" presName="composite" presStyleCnt="0"/>
      <dgm:spPr/>
    </dgm:pt>
    <dgm:pt modelId="{1B453154-CBB2-4470-AC37-1A1E79EA4B2F}" type="pres">
      <dgm:prSet presAssocID="{4A1A6CA0-FFE9-4317-B035-89337C1CCD2C}" presName="parentText" presStyleLbl="alignNode1" presStyleIdx="2" presStyleCnt="4">
        <dgm:presLayoutVars>
          <dgm:chMax val="1"/>
          <dgm:bulletEnabled val="1"/>
        </dgm:presLayoutVars>
      </dgm:prSet>
      <dgm:spPr/>
    </dgm:pt>
    <dgm:pt modelId="{FCFF4C28-C682-4B63-B069-150DBD2FD9C6}" type="pres">
      <dgm:prSet presAssocID="{4A1A6CA0-FFE9-4317-B035-89337C1CCD2C}" presName="descendantText" presStyleLbl="alignAcc1" presStyleIdx="2" presStyleCnt="4">
        <dgm:presLayoutVars>
          <dgm:bulletEnabled val="1"/>
        </dgm:presLayoutVars>
      </dgm:prSet>
      <dgm:spPr/>
    </dgm:pt>
    <dgm:pt modelId="{BC1C8DAB-6F54-4400-A214-66983DC7FB34}" type="pres">
      <dgm:prSet presAssocID="{7B6FE1BF-848A-4F76-AC2B-1139F81FAB2C}" presName="sp" presStyleCnt="0"/>
      <dgm:spPr/>
    </dgm:pt>
    <dgm:pt modelId="{9377C3F4-A920-4362-A9B4-5C747D1B2EBC}" type="pres">
      <dgm:prSet presAssocID="{A81F8F70-5E8D-4B3E-8F89-FE47186960C2}" presName="composite" presStyleCnt="0"/>
      <dgm:spPr/>
    </dgm:pt>
    <dgm:pt modelId="{37D6BDAA-776C-476D-8ADB-CEDA5E6143F4}" type="pres">
      <dgm:prSet presAssocID="{A81F8F70-5E8D-4B3E-8F89-FE47186960C2}" presName="parentText" presStyleLbl="alignNode1" presStyleIdx="3" presStyleCnt="4">
        <dgm:presLayoutVars>
          <dgm:chMax val="1"/>
          <dgm:bulletEnabled val="1"/>
        </dgm:presLayoutVars>
      </dgm:prSet>
      <dgm:spPr/>
    </dgm:pt>
    <dgm:pt modelId="{2707C44F-CAEC-4AF9-8387-1BB2EC18CE99}" type="pres">
      <dgm:prSet presAssocID="{A81F8F70-5E8D-4B3E-8F89-FE47186960C2}" presName="descendantText" presStyleLbl="alignAcc1" presStyleIdx="3" presStyleCnt="4">
        <dgm:presLayoutVars>
          <dgm:bulletEnabled val="1"/>
        </dgm:presLayoutVars>
      </dgm:prSet>
      <dgm:spPr/>
    </dgm:pt>
  </dgm:ptLst>
  <dgm:cxnLst>
    <dgm:cxn modelId="{EDC06B8A-DB09-4301-8D86-03643C917BDA}" type="presOf" srcId="{3E609A3C-A2AC-4ACB-9857-49835D806273}" destId="{68AF5A80-EF42-4AED-BC1D-8F9EB6AE9BF5}" srcOrd="0" destOrd="0" presId="urn:microsoft.com/office/officeart/2005/8/layout/chevron2"/>
    <dgm:cxn modelId="{DD15666C-D87C-43A2-A8A8-79B99DCDBBB8}" type="presOf" srcId="{5FAB027A-278E-4AB4-98EA-9B9BB7432D4C}" destId="{FCFF4C28-C682-4B63-B069-150DBD2FD9C6}" srcOrd="0" destOrd="0" presId="urn:microsoft.com/office/officeart/2005/8/layout/chevron2"/>
    <dgm:cxn modelId="{67BD58CF-54FA-45CC-A170-6CF6A4C3EEF4}" srcId="{062ECF6E-2B6B-4BF8-958E-1FA379DE6C5D}" destId="{5296B032-3D43-485C-AC4F-A093DDE4601F}" srcOrd="0" destOrd="0" parTransId="{F13CAAB0-AC78-4220-B800-90E007CCA568}" sibTransId="{A9E770A3-F7CB-4290-A0E0-497FC4E3C750}"/>
    <dgm:cxn modelId="{E03658BD-B7F9-43CA-B765-D7554CC787A3}" srcId="{8387EB66-2EB9-44FB-BDE3-207EEAD179C9}" destId="{062ECF6E-2B6B-4BF8-958E-1FA379DE6C5D}" srcOrd="1" destOrd="0" parTransId="{BC782BDE-8B55-42A9-B877-C11BB2B7865A}" sibTransId="{C46E646A-1DC2-40F9-9114-FF0760D97841}"/>
    <dgm:cxn modelId="{91F1E223-C3B0-49F0-BA93-83838922A24C}" type="presOf" srcId="{449B0010-8BF7-4F0C-BEF1-6D2869F4A322}" destId="{2707C44F-CAEC-4AF9-8387-1BB2EC18CE99}" srcOrd="0" destOrd="0" presId="urn:microsoft.com/office/officeart/2005/8/layout/chevron2"/>
    <dgm:cxn modelId="{EEA78D89-52D0-438D-9873-4EDA924181E5}" srcId="{A81F8F70-5E8D-4B3E-8F89-FE47186960C2}" destId="{449B0010-8BF7-4F0C-BEF1-6D2869F4A322}" srcOrd="0" destOrd="0" parTransId="{D3946E6C-0ADA-415B-9A0F-86E263E99B02}" sibTransId="{9CD27C80-AC2E-4620-B6FA-BDFEA0BE484F}"/>
    <dgm:cxn modelId="{22C08CE1-53BE-4241-9398-5DE40CB48C79}" type="presOf" srcId="{8387EB66-2EB9-44FB-BDE3-207EEAD179C9}" destId="{E82536D0-067E-433F-8602-B520B7230312}" srcOrd="0" destOrd="0" presId="urn:microsoft.com/office/officeart/2005/8/layout/chevron2"/>
    <dgm:cxn modelId="{A17329A2-C2B0-40D3-B0AC-745C061D961E}" srcId="{FCF7349B-C67A-4862-BB85-6690C35B1C96}" destId="{3E609A3C-A2AC-4ACB-9857-49835D806273}" srcOrd="0" destOrd="0" parTransId="{C9231E62-7391-4E5B-A6CB-552D940A0AB9}" sibTransId="{B1A27E6D-2B9D-40C6-AB8B-3F7E3889F4DE}"/>
    <dgm:cxn modelId="{44BFC619-32B6-4090-8C2F-9F8D1C7BAC0F}" type="presOf" srcId="{FCF7349B-C67A-4862-BB85-6690C35B1C96}" destId="{24CEA544-E0EF-4AC7-9AA7-8D83E7CA0F0A}" srcOrd="0" destOrd="0" presId="urn:microsoft.com/office/officeart/2005/8/layout/chevron2"/>
    <dgm:cxn modelId="{2425A577-275E-4417-B1FB-F60FB250E301}" srcId="{8387EB66-2EB9-44FB-BDE3-207EEAD179C9}" destId="{4A1A6CA0-FFE9-4317-B035-89337C1CCD2C}" srcOrd="2" destOrd="0" parTransId="{507CC9C8-1FB0-4187-A06B-130A43AE0E54}" sibTransId="{7B6FE1BF-848A-4F76-AC2B-1139F81FAB2C}"/>
    <dgm:cxn modelId="{3EA29B0D-6167-4EAC-98AA-966FE9725B10}" srcId="{8387EB66-2EB9-44FB-BDE3-207EEAD179C9}" destId="{A81F8F70-5E8D-4B3E-8F89-FE47186960C2}" srcOrd="3" destOrd="0" parTransId="{F3296350-9D9D-4E99-BB1A-B57E5451E98A}" sibTransId="{736A98DA-6A99-4BF0-A2FF-57A99E27BA83}"/>
    <dgm:cxn modelId="{855AF152-104B-4688-9D74-55743B56B65C}" type="presOf" srcId="{062ECF6E-2B6B-4BF8-958E-1FA379DE6C5D}" destId="{A570785C-59E2-4EF1-A8AA-1EBED734FBB7}" srcOrd="0" destOrd="0" presId="urn:microsoft.com/office/officeart/2005/8/layout/chevron2"/>
    <dgm:cxn modelId="{ACBBAF89-8347-40ED-AE50-CCA7EE47AE03}" srcId="{8387EB66-2EB9-44FB-BDE3-207EEAD179C9}" destId="{FCF7349B-C67A-4862-BB85-6690C35B1C96}" srcOrd="0" destOrd="0" parTransId="{C1A19B4A-C24F-4765-9F08-6FFD850F8210}" sibTransId="{5F48B56E-C6E9-478C-83C6-BFABE2B6E824}"/>
    <dgm:cxn modelId="{2E74B713-1203-4C54-BA0D-957F5F56CBDC}" type="presOf" srcId="{A81F8F70-5E8D-4B3E-8F89-FE47186960C2}" destId="{37D6BDAA-776C-476D-8ADB-CEDA5E6143F4}" srcOrd="0" destOrd="0" presId="urn:microsoft.com/office/officeart/2005/8/layout/chevron2"/>
    <dgm:cxn modelId="{313C33FE-3017-4B60-9574-75DFCCB4F88A}" type="presOf" srcId="{4A1A6CA0-FFE9-4317-B035-89337C1CCD2C}" destId="{1B453154-CBB2-4470-AC37-1A1E79EA4B2F}" srcOrd="0" destOrd="0" presId="urn:microsoft.com/office/officeart/2005/8/layout/chevron2"/>
    <dgm:cxn modelId="{0026E7D5-9C2B-4621-A6AE-943078580F8E}" type="presOf" srcId="{5296B032-3D43-485C-AC4F-A093DDE4601F}" destId="{EA1EF20B-419E-4880-9C30-DC94AC8D69C7}" srcOrd="0" destOrd="0" presId="urn:microsoft.com/office/officeart/2005/8/layout/chevron2"/>
    <dgm:cxn modelId="{D57EB0D3-CA34-4AD9-8FDB-E5773C235150}" srcId="{4A1A6CA0-FFE9-4317-B035-89337C1CCD2C}" destId="{5FAB027A-278E-4AB4-98EA-9B9BB7432D4C}" srcOrd="0" destOrd="0" parTransId="{5CA422FB-E4E5-4A03-8770-9CCC5EFE4A5C}" sibTransId="{768F023E-6382-4A37-84FB-DB280BEC0759}"/>
    <dgm:cxn modelId="{CCC772F8-6FEF-41D7-B0E4-B485D5397301}" type="presParOf" srcId="{E82536D0-067E-433F-8602-B520B7230312}" destId="{176009C6-0D40-426A-A5E7-90A6E6AC5057}" srcOrd="0" destOrd="0" presId="urn:microsoft.com/office/officeart/2005/8/layout/chevron2"/>
    <dgm:cxn modelId="{2A4ABAD4-6831-4AE5-BAD2-97C163827A8B}" type="presParOf" srcId="{176009C6-0D40-426A-A5E7-90A6E6AC5057}" destId="{24CEA544-E0EF-4AC7-9AA7-8D83E7CA0F0A}" srcOrd="0" destOrd="0" presId="urn:microsoft.com/office/officeart/2005/8/layout/chevron2"/>
    <dgm:cxn modelId="{8D14F59D-E98E-4FAD-820F-CCC5DA587ADE}" type="presParOf" srcId="{176009C6-0D40-426A-A5E7-90A6E6AC5057}" destId="{68AF5A80-EF42-4AED-BC1D-8F9EB6AE9BF5}" srcOrd="1" destOrd="0" presId="urn:microsoft.com/office/officeart/2005/8/layout/chevron2"/>
    <dgm:cxn modelId="{C6369919-E2E1-4EC8-A2CB-CE7A6974025E}" type="presParOf" srcId="{E82536D0-067E-433F-8602-B520B7230312}" destId="{56FCE015-0DB5-4D74-9CC4-2A0EA6958D74}" srcOrd="1" destOrd="0" presId="urn:microsoft.com/office/officeart/2005/8/layout/chevron2"/>
    <dgm:cxn modelId="{1832792F-A13C-401D-BE97-EE42CD3F6588}" type="presParOf" srcId="{E82536D0-067E-433F-8602-B520B7230312}" destId="{7BBAA337-97A4-4E53-8CCB-FD57D9B95A1C}" srcOrd="2" destOrd="0" presId="urn:microsoft.com/office/officeart/2005/8/layout/chevron2"/>
    <dgm:cxn modelId="{1CAABF50-FDE7-4904-8FF7-07B6456CC752}" type="presParOf" srcId="{7BBAA337-97A4-4E53-8CCB-FD57D9B95A1C}" destId="{A570785C-59E2-4EF1-A8AA-1EBED734FBB7}" srcOrd="0" destOrd="0" presId="urn:microsoft.com/office/officeart/2005/8/layout/chevron2"/>
    <dgm:cxn modelId="{17DC80E2-E9A5-4A76-A943-21B04F32A9A5}" type="presParOf" srcId="{7BBAA337-97A4-4E53-8CCB-FD57D9B95A1C}" destId="{EA1EF20B-419E-4880-9C30-DC94AC8D69C7}" srcOrd="1" destOrd="0" presId="urn:microsoft.com/office/officeart/2005/8/layout/chevron2"/>
    <dgm:cxn modelId="{766D2460-9C12-42B9-9133-A7B19B3A5E46}" type="presParOf" srcId="{E82536D0-067E-433F-8602-B520B7230312}" destId="{9431BFEA-1870-4243-AAA2-9BED5998F7F2}" srcOrd="3" destOrd="0" presId="urn:microsoft.com/office/officeart/2005/8/layout/chevron2"/>
    <dgm:cxn modelId="{BCFAC0E1-AAD0-4711-BFE4-0F24122B176D}" type="presParOf" srcId="{E82536D0-067E-433F-8602-B520B7230312}" destId="{089876A3-B92C-4122-B74F-B745C1A0E360}" srcOrd="4" destOrd="0" presId="urn:microsoft.com/office/officeart/2005/8/layout/chevron2"/>
    <dgm:cxn modelId="{BE20DAC6-D902-4DD5-969C-AB661714080C}" type="presParOf" srcId="{089876A3-B92C-4122-B74F-B745C1A0E360}" destId="{1B453154-CBB2-4470-AC37-1A1E79EA4B2F}" srcOrd="0" destOrd="0" presId="urn:microsoft.com/office/officeart/2005/8/layout/chevron2"/>
    <dgm:cxn modelId="{839E6142-28E0-4507-8D3F-4A1F578DD62A}" type="presParOf" srcId="{089876A3-B92C-4122-B74F-B745C1A0E360}" destId="{FCFF4C28-C682-4B63-B069-150DBD2FD9C6}" srcOrd="1" destOrd="0" presId="urn:microsoft.com/office/officeart/2005/8/layout/chevron2"/>
    <dgm:cxn modelId="{067873B6-933E-47BA-AF22-08229FBDE935}" type="presParOf" srcId="{E82536D0-067E-433F-8602-B520B7230312}" destId="{BC1C8DAB-6F54-4400-A214-66983DC7FB34}" srcOrd="5" destOrd="0" presId="urn:microsoft.com/office/officeart/2005/8/layout/chevron2"/>
    <dgm:cxn modelId="{0C96C9AD-38DA-406B-AD1A-48429C22707F}" type="presParOf" srcId="{E82536D0-067E-433F-8602-B520B7230312}" destId="{9377C3F4-A920-4362-A9B4-5C747D1B2EBC}" srcOrd="6" destOrd="0" presId="urn:microsoft.com/office/officeart/2005/8/layout/chevron2"/>
    <dgm:cxn modelId="{98A90B69-D6A2-4950-931D-7389016D945D}" type="presParOf" srcId="{9377C3F4-A920-4362-A9B4-5C747D1B2EBC}" destId="{37D6BDAA-776C-476D-8ADB-CEDA5E6143F4}" srcOrd="0" destOrd="0" presId="urn:microsoft.com/office/officeart/2005/8/layout/chevron2"/>
    <dgm:cxn modelId="{E736123B-5D07-47F1-8391-31D85BC3B40D}" type="presParOf" srcId="{9377C3F4-A920-4362-A9B4-5C747D1B2EBC}" destId="{2707C44F-CAEC-4AF9-8387-1BB2EC18CE99}" srcOrd="1" destOrd="0" presId="urn:microsoft.com/office/officeart/2005/8/layout/chevron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EA544-E0EF-4AC7-9AA7-8D83E7CA0F0A}">
      <dsp:nvSpPr>
        <dsp:cNvPr id="0" name=""/>
        <dsp:cNvSpPr/>
      </dsp:nvSpPr>
      <dsp:spPr>
        <a:xfrm rot="5400000">
          <a:off x="-219471" y="219479"/>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CN" altLang="en-US" sz="2700" b="1" kern="1200" dirty="0">
              <a:solidFill>
                <a:schemeClr val="tx1"/>
              </a:solidFill>
              <a:latin typeface="华康俪金黑W8(P)"/>
            </a:rPr>
            <a:t>诊断</a:t>
          </a:r>
        </a:p>
      </dsp:txBody>
      <dsp:txXfrm rot="-5400000">
        <a:off x="1" y="512108"/>
        <a:ext cx="1024202" cy="438943"/>
      </dsp:txXfrm>
    </dsp:sp>
    <dsp:sp modelId="{68AF5A80-EF42-4AED-BC1D-8F9EB6AE9BF5}">
      <dsp:nvSpPr>
        <dsp:cNvPr id="0" name=""/>
        <dsp:cNvSpPr/>
      </dsp:nvSpPr>
      <dsp:spPr>
        <a:xfrm rot="5400000">
          <a:off x="2360967" y="-1336757"/>
          <a:ext cx="951044" cy="362457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b="1" kern="1200" dirty="0">
              <a:solidFill>
                <a:schemeClr val="tx1"/>
              </a:solidFill>
              <a:latin typeface="华康俪金黑W8(P)"/>
            </a:rPr>
            <a:t>准确定位痛点</a:t>
          </a:r>
        </a:p>
      </dsp:txBody>
      <dsp:txXfrm rot="-5400000">
        <a:off x="1024202" y="46434"/>
        <a:ext cx="3578149" cy="858192"/>
      </dsp:txXfrm>
    </dsp:sp>
    <dsp:sp modelId="{A570785C-59E2-4EF1-A8AA-1EBED734FBB7}">
      <dsp:nvSpPr>
        <dsp:cNvPr id="0" name=""/>
        <dsp:cNvSpPr/>
      </dsp:nvSpPr>
      <dsp:spPr>
        <a:xfrm rot="5400000">
          <a:off x="-219471" y="1537981"/>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CN" altLang="en-US" sz="2700" b="1" kern="1200" dirty="0">
              <a:solidFill>
                <a:schemeClr val="tx1"/>
              </a:solidFill>
              <a:latin typeface="华康俪金黑W8(P)"/>
            </a:rPr>
            <a:t>开方</a:t>
          </a:r>
        </a:p>
      </dsp:txBody>
      <dsp:txXfrm rot="-5400000">
        <a:off x="1" y="1830610"/>
        <a:ext cx="1024202" cy="438943"/>
      </dsp:txXfrm>
    </dsp:sp>
    <dsp:sp modelId="{EA1EF20B-419E-4880-9C30-DC94AC8D69C7}">
      <dsp:nvSpPr>
        <dsp:cNvPr id="0" name=""/>
        <dsp:cNvSpPr/>
      </dsp:nvSpPr>
      <dsp:spPr>
        <a:xfrm rot="5400000">
          <a:off x="2360967" y="-18255"/>
          <a:ext cx="951044" cy="362457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b="1" kern="1200" dirty="0">
              <a:solidFill>
                <a:schemeClr val="tx1"/>
              </a:solidFill>
              <a:latin typeface="华康俪金黑W8(P)"/>
            </a:rPr>
            <a:t>提出合理解决方案</a:t>
          </a:r>
        </a:p>
      </dsp:txBody>
      <dsp:txXfrm rot="-5400000">
        <a:off x="1024202" y="1364936"/>
        <a:ext cx="3578149" cy="858192"/>
      </dsp:txXfrm>
    </dsp:sp>
    <dsp:sp modelId="{1B453154-CBB2-4470-AC37-1A1E79EA4B2F}">
      <dsp:nvSpPr>
        <dsp:cNvPr id="0" name=""/>
        <dsp:cNvSpPr/>
      </dsp:nvSpPr>
      <dsp:spPr>
        <a:xfrm rot="5400000">
          <a:off x="-219471" y="2856483"/>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CN" altLang="en-US" sz="2700" b="1" kern="1200" dirty="0">
              <a:solidFill>
                <a:schemeClr val="tx1"/>
              </a:solidFill>
              <a:latin typeface="华康俪金黑W8(P)"/>
            </a:rPr>
            <a:t>配药</a:t>
          </a:r>
        </a:p>
      </dsp:txBody>
      <dsp:txXfrm rot="-5400000">
        <a:off x="1" y="3149112"/>
        <a:ext cx="1024202" cy="438943"/>
      </dsp:txXfrm>
    </dsp:sp>
    <dsp:sp modelId="{FCFF4C28-C682-4B63-B069-150DBD2FD9C6}">
      <dsp:nvSpPr>
        <dsp:cNvPr id="0" name=""/>
        <dsp:cNvSpPr/>
      </dsp:nvSpPr>
      <dsp:spPr>
        <a:xfrm rot="5400000">
          <a:off x="2360967" y="1300245"/>
          <a:ext cx="951044" cy="362457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b="1" kern="1200" dirty="0">
              <a:solidFill>
                <a:schemeClr val="tx1"/>
              </a:solidFill>
              <a:latin typeface="华康俪金黑W8(P)"/>
            </a:rPr>
            <a:t>设计开发软件系统</a:t>
          </a:r>
        </a:p>
      </dsp:txBody>
      <dsp:txXfrm rot="-5400000">
        <a:off x="1024202" y="2683436"/>
        <a:ext cx="3578149" cy="858192"/>
      </dsp:txXfrm>
    </dsp:sp>
    <dsp:sp modelId="{37D6BDAA-776C-476D-8ADB-CEDA5E6143F4}">
      <dsp:nvSpPr>
        <dsp:cNvPr id="0" name=""/>
        <dsp:cNvSpPr/>
      </dsp:nvSpPr>
      <dsp:spPr>
        <a:xfrm rot="5400000">
          <a:off x="-219471" y="4174985"/>
          <a:ext cx="1463145" cy="1024202"/>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CN" altLang="en-US" sz="2700" b="1" kern="1200" dirty="0">
              <a:solidFill>
                <a:schemeClr val="tx1"/>
              </a:solidFill>
              <a:latin typeface="华康俪金黑W8(P)"/>
            </a:rPr>
            <a:t>治疗</a:t>
          </a:r>
        </a:p>
      </dsp:txBody>
      <dsp:txXfrm rot="-5400000">
        <a:off x="1" y="4467614"/>
        <a:ext cx="1024202" cy="438943"/>
      </dsp:txXfrm>
    </dsp:sp>
    <dsp:sp modelId="{2707C44F-CAEC-4AF9-8387-1BB2EC18CE99}">
      <dsp:nvSpPr>
        <dsp:cNvPr id="0" name=""/>
        <dsp:cNvSpPr/>
      </dsp:nvSpPr>
      <dsp:spPr>
        <a:xfrm rot="5400000">
          <a:off x="2360967" y="2618747"/>
          <a:ext cx="951044" cy="362457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9136" tIns="17780" rIns="17780" bIns="17780" numCol="1" spcCol="1270" anchor="ctr" anchorCtr="0">
          <a:noAutofit/>
        </a:bodyPr>
        <a:lstStyle/>
        <a:p>
          <a:pPr marL="285750" lvl="1" indent="-285750" algn="l" defTabSz="1244600">
            <a:lnSpc>
              <a:spcPct val="90000"/>
            </a:lnSpc>
            <a:spcBef>
              <a:spcPct val="0"/>
            </a:spcBef>
            <a:spcAft>
              <a:spcPct val="15000"/>
            </a:spcAft>
            <a:buChar char="•"/>
          </a:pPr>
          <a:r>
            <a:rPr lang="zh-CN" altLang="en-US" sz="2800" b="1" kern="1200" dirty="0">
              <a:solidFill>
                <a:schemeClr val="tx1"/>
              </a:solidFill>
              <a:latin typeface="华康俪金黑W8(P)"/>
            </a:rPr>
            <a:t>实施维护软件系统</a:t>
          </a:r>
        </a:p>
      </dsp:txBody>
      <dsp:txXfrm rot="-5400000">
        <a:off x="1024202" y="4001938"/>
        <a:ext cx="3578149" cy="85819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type="chevron" r:blip="" rot="90">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type="round2SameRect" r:blip="" rot="90">
                <dgm:adjLst/>
              </dgm:shape>
            </dgm:if>
            <dgm:else name="Name6">
              <dgm:alg type="tx">
                <dgm:param type="stBulletLvl" val="1"/>
                <dgm:param type="txAnchorVertCh" val="mid"/>
              </dgm:alg>
              <dgm:shape xmlns:r="http://schemas.openxmlformats.org/officeDocument/2006/relationships" type="round2SameRect" r:blip="" rot="-90">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jpeg>
</file>

<file path=ppt/media/image29.jpeg>
</file>

<file path=ppt/media/image3.jpe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jpeg>
</file>

<file path=ppt/media/image51.png>
</file>

<file path=ppt/media/image52.png>
</file>

<file path=ppt/media/image53.png>
</file>

<file path=ppt/media/image54.png>
</file>

<file path=ppt/media/image5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4C0826-6BC5-4534-8F91-2515044AF1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54993C-2851-4B37-8A50-837DDC8B7B4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954993C-2851-4B37-8A50-837DDC8B7B4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责任转移</a:t>
            </a:r>
            <a:endParaRPr lang="en-US" altLang="zh-CN" dirty="0"/>
          </a:p>
          <a:p>
            <a:r>
              <a:rPr lang="zh-CN" altLang="en-US" dirty="0"/>
              <a:t>封装复杂业务逻辑</a:t>
            </a:r>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待修改</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做项目就像打仗，要讲究天时地利人和，也要讲究战略战术。</a:t>
            </a:r>
            <a:endParaRPr lang="en-US" altLang="zh-CN" dirty="0"/>
          </a:p>
          <a:p>
            <a:r>
              <a:rPr lang="zh-CN" altLang="en-US" dirty="0"/>
              <a:t>在业务建模和需求分析阶段要忘掉技术、忘掉实现，先搞清楚客户和用户的期望、需要。</a:t>
            </a:r>
            <a:endParaRPr lang="en-US" altLang="zh-CN" dirty="0"/>
          </a:p>
        </p:txBody>
      </p:sp>
      <p:sp>
        <p:nvSpPr>
          <p:cNvPr id="4" name="灯片编号占位符 3"/>
          <p:cNvSpPr>
            <a:spLocks noGrp="1"/>
          </p:cNvSpPr>
          <p:nvPr>
            <p:ph type="sldNum" sz="quarter" idx="10"/>
          </p:nvPr>
        </p:nvSpPr>
        <p:spPr/>
        <p:txBody>
          <a:bodyPr/>
          <a:lstStyle/>
          <a:p>
            <a:fld id="{30939C41-7492-4BE1-8667-BA222208939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没有标准答案，可能要试多次</a:t>
            </a:r>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业务边界就是前面选定的组织</a:t>
            </a:r>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组织为业务执行者提供哪些价值。</a:t>
            </a:r>
            <a:endParaRPr lang="zh-CN" altLang="en-US"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描述组织业务流程的方式有文字形式、活动图形式和序列图形式。</a:t>
            </a:r>
            <a:endParaRPr lang="en-US" altLang="zh-CN"/>
          </a:p>
          <a:p>
            <a:r>
              <a:rPr lang="zh-CN" altLang="en-US"/>
              <a:t>时间</a:t>
            </a:r>
            <a:r>
              <a:rPr lang="zh-CN" altLang="en-US" dirty="0"/>
              <a:t>允许的话可以简介一下业务序列图和业务活动图的优缺点。</a:t>
            </a:r>
            <a:endParaRPr lang="en-US" altLang="zh-CN" dirty="0"/>
          </a:p>
          <a:p>
            <a:r>
              <a:rPr lang="zh-CN" altLang="en-US" dirty="0"/>
              <a:t>业务活动图更关注流程的先后顺序，描述业务过程更清晰。</a:t>
            </a:r>
            <a:endParaRPr lang="en-US" altLang="zh-CN" dirty="0"/>
          </a:p>
          <a:p>
            <a:r>
              <a:rPr lang="zh-CN" altLang="en-US" dirty="0"/>
              <a:t>业务序列图关注业务流程中的职责分工与协作，并且在描述改进时更直观。</a:t>
            </a:r>
            <a:endParaRPr lang="en-US" altLang="zh-CN" dirty="0"/>
          </a:p>
        </p:txBody>
      </p:sp>
      <p:sp>
        <p:nvSpPr>
          <p:cNvPr id="4" name="灯片编号占位符 3"/>
          <p:cNvSpPr>
            <a:spLocks noGrp="1"/>
          </p:cNvSpPr>
          <p:nvPr>
            <p:ph type="sldNum" sz="quarter" idx="10"/>
          </p:nvPr>
        </p:nvSpPr>
        <p:spPr/>
        <p:txBody>
          <a:bodyPr/>
          <a:lstStyle/>
          <a:p>
            <a:fld id="{FDDB9895-7A6E-44E3-810E-C8FBEE467FC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矩形 7"/>
          <p:cNvSpPr/>
          <p:nvPr userDrawn="1"/>
        </p:nvSpPr>
        <p:spPr>
          <a:xfrm>
            <a:off x="0" y="6555346"/>
            <a:ext cx="12192000" cy="302654"/>
          </a:xfrm>
          <a:prstGeom prst="rect">
            <a:avLst/>
          </a:prstGeom>
          <a:gradFill>
            <a:gsLst>
              <a:gs pos="0">
                <a:srgbClr val="404040"/>
              </a:gs>
              <a:gs pos="94000">
                <a:srgbClr val="0D0D0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userDrawn="1"/>
        </p:nvSpPr>
        <p:spPr>
          <a:xfrm>
            <a:off x="0" y="6465194"/>
            <a:ext cx="2305316" cy="392806"/>
          </a:xfrm>
          <a:custGeom>
            <a:avLst/>
            <a:gdLst>
              <a:gd name="connsiteX0" fmla="*/ 0 w 2305316"/>
              <a:gd name="connsiteY0" fmla="*/ 0 h 392806"/>
              <a:gd name="connsiteX1" fmla="*/ 2305316 w 2305316"/>
              <a:gd name="connsiteY1" fmla="*/ 0 h 392806"/>
              <a:gd name="connsiteX2" fmla="*/ 2163649 w 2305316"/>
              <a:gd name="connsiteY2" fmla="*/ 392806 h 392806"/>
              <a:gd name="connsiteX3" fmla="*/ 0 w 2305316"/>
              <a:gd name="connsiteY3" fmla="*/ 392806 h 392806"/>
            </a:gdLst>
            <a:ahLst/>
            <a:cxnLst>
              <a:cxn ang="0">
                <a:pos x="connsiteX0" y="connsiteY0"/>
              </a:cxn>
              <a:cxn ang="0">
                <a:pos x="connsiteX1" y="connsiteY1"/>
              </a:cxn>
              <a:cxn ang="0">
                <a:pos x="connsiteX2" y="connsiteY2"/>
              </a:cxn>
              <a:cxn ang="0">
                <a:pos x="connsiteX3" y="connsiteY3"/>
              </a:cxn>
            </a:cxnLst>
            <a:rect l="l" t="t" r="r" b="b"/>
            <a:pathLst>
              <a:path w="2305316" h="392806">
                <a:moveTo>
                  <a:pt x="0" y="0"/>
                </a:moveTo>
                <a:lnTo>
                  <a:pt x="2305316" y="0"/>
                </a:lnTo>
                <a:lnTo>
                  <a:pt x="2163649" y="392806"/>
                </a:lnTo>
                <a:lnTo>
                  <a:pt x="0" y="392806"/>
                </a:lnTo>
                <a:close/>
              </a:path>
            </a:pathLst>
          </a:custGeom>
          <a:gradFill flip="none" rotWithShape="1">
            <a:gsLst>
              <a:gs pos="0">
                <a:srgbClr val="F5715B"/>
              </a:gs>
              <a:gs pos="71000">
                <a:srgbClr val="B82E24"/>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a:t>单击此处编辑母版标题样式</a:t>
            </a:r>
            <a:endParaRPr lang="zh-CN" altLang="en-US"/>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a:t>单击此处编辑母版标题样式</a:t>
            </a:r>
            <a:endParaRPr lang="zh-CN" altLang="en-US"/>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3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3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3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3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4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4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4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4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4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4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4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4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5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5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5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5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5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57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5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59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6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6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6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6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6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6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66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68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7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7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7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7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1011226"/>
            <a:ext cx="10972800" cy="774700"/>
          </a:xfrm>
        </p:spPr>
        <p:txBody>
          <a:bodyPr/>
          <a:lstStyle>
            <a:lvl1pPr>
              <a:defRPr sz="5000" b="1">
                <a:latin typeface="隶书" panose="02010509060101010101" pitchFamily="49" charset="-122"/>
                <a:ea typeface="隶书" panose="02010509060101010101" pitchFamily="49" charset="-122"/>
              </a:defRPr>
            </a:lvl1pPr>
          </a:lstStyle>
          <a:p>
            <a:r>
              <a:rPr lang="zh-CN" altLang="en-US" dirty="0"/>
              <a:t>单击此处编辑母版标题样式</a:t>
            </a:r>
            <a:endParaRPr lang="zh-CN" altLang="en-US" dirty="0"/>
          </a:p>
        </p:txBody>
      </p:sp>
      <p:sp>
        <p:nvSpPr>
          <p:cNvPr id="4" name="日期占位符 3"/>
          <p:cNvSpPr>
            <a:spLocks noGrp="1"/>
          </p:cNvSpPr>
          <p:nvPr>
            <p:ph type="dt" sz="half" idx="10"/>
          </p:nvPr>
        </p:nvSpPr>
        <p:spPr/>
        <p:txBody>
          <a:bodyPr/>
          <a:lstStyle>
            <a:lvl1pPr>
              <a:defRPr/>
            </a:lvl1pPr>
          </a:lstStyle>
          <a:p>
            <a:fld id="{9FADFB2E-885B-491E-A32A-9031AA86B1B0}"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546D3D19-AF27-447E-95DA-1DCD44E4E178}" type="slidenum">
              <a:rPr lang="zh-CN" altLang="en-US"/>
            </a:fld>
            <a:endParaRPr lang="zh-CN" altLang="en-US"/>
          </a:p>
        </p:txBody>
      </p:sp>
      <p:sp>
        <p:nvSpPr>
          <p:cNvPr id="7" name="内容占位符 2"/>
          <p:cNvSpPr>
            <a:spLocks noGrp="1"/>
          </p:cNvSpPr>
          <p:nvPr>
            <p:ph idx="1"/>
          </p:nvPr>
        </p:nvSpPr>
        <p:spPr>
          <a:xfrm>
            <a:off x="609600" y="1935480"/>
            <a:ext cx="10972800" cy="4389120"/>
          </a:xfrm>
        </p:spPr>
        <p:txBody>
          <a:bodyPr/>
          <a:lstStyle>
            <a:lvl1pPr>
              <a:buFont typeface="Arial" panose="020B0604020202020204" pitchFamily="34" charset="0"/>
              <a:buChar char="•"/>
              <a:defRPr sz="2600">
                <a:latin typeface="微软雅黑" panose="020B0503020204020204" pitchFamily="34" charset="-122"/>
                <a:ea typeface="微软雅黑" panose="020B0503020204020204" pitchFamily="34" charset="-122"/>
              </a:defRPr>
            </a:lvl1pPr>
            <a:lvl2pPr>
              <a:buFont typeface="Arial" panose="020B0604020202020204" pitchFamily="34" charset="0"/>
              <a:buChar char="•"/>
              <a:defRPr sz="2400">
                <a:latin typeface="微软雅黑" panose="020B0503020204020204" pitchFamily="34" charset="-122"/>
                <a:ea typeface="微软雅黑" panose="020B0503020204020204" pitchFamily="34" charset="-122"/>
              </a:defRPr>
            </a:lvl2pPr>
            <a:lvl3pPr>
              <a:defRPr sz="2100">
                <a:latin typeface="微软雅黑" panose="020B0503020204020204" pitchFamily="34" charset="-122"/>
                <a:ea typeface="微软雅黑" panose="020B0503020204020204" pitchFamily="34" charset="-122"/>
              </a:defRPr>
            </a:lvl3pPr>
            <a:lvl4pPr>
              <a:buFont typeface="Arial" panose="020B0604020202020204" pitchFamily="34" charset="0"/>
              <a:buChar char="•"/>
              <a:defRPr sz="20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eaLnBrk="1" latinLnBrk="0" hangingPunct="1"/>
            <a:r>
              <a:rPr lang="zh-CN" altLang="en-US" dirty="0"/>
              <a:t>单击此处编辑母版文本样式</a:t>
            </a:r>
            <a:endParaRPr lang="zh-CN" altLang="en-US" dirty="0"/>
          </a:p>
          <a:p>
            <a:pPr lvl="1" eaLnBrk="1" latinLnBrk="0" hangingPunct="1"/>
            <a:r>
              <a:rPr lang="zh-CN" altLang="en-US" dirty="0"/>
              <a:t>第二级</a:t>
            </a:r>
            <a:endParaRPr lang="zh-CN" altLang="en-US" dirty="0"/>
          </a:p>
          <a:p>
            <a:pPr lvl="2" eaLnBrk="1" latinLnBrk="0" hangingPunct="1"/>
            <a:r>
              <a:rPr lang="zh-CN" altLang="en-US" dirty="0"/>
              <a:t>第三级</a:t>
            </a:r>
            <a:endParaRPr lang="zh-CN" altLang="en-US" dirty="0"/>
          </a:p>
          <a:p>
            <a:pPr lvl="3" eaLnBrk="1" latinLnBrk="0" hangingPunct="1"/>
            <a:r>
              <a:rPr lang="zh-CN" altLang="en-US" dirty="0"/>
              <a:t>第四级</a:t>
            </a:r>
            <a:endParaRPr lang="zh-CN" altLang="en-US" dirty="0"/>
          </a:p>
          <a:p>
            <a:pPr lvl="4" eaLnBrk="1" latinLnBrk="0" hangingPunct="1"/>
            <a:r>
              <a:rPr lang="zh-CN" altLang="en-US" dirty="0"/>
              <a:t>第五级</a:t>
            </a:r>
            <a:endParaRPr kumimoji="0"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43B7E276-A276-4CB5-8D98-2DEF33258381}" type="datetimeFigureOut">
              <a:rPr lang="zh-CN" altLang="en-US" smtClean="0"/>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69E3093-0765-4895-88A4-AF75987BE62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3" Type="http://schemas.openxmlformats.org/officeDocument/2006/relationships/theme" Target="../theme/theme1.xml"/><Relationship Id="rId62" Type="http://schemas.openxmlformats.org/officeDocument/2006/relationships/image" Target="../media/image2.jpeg"/><Relationship Id="rId61" Type="http://schemas.openxmlformats.org/officeDocument/2006/relationships/slideLayout" Target="../slideLayouts/slideLayout61.xml"/><Relationship Id="rId60" Type="http://schemas.openxmlformats.org/officeDocument/2006/relationships/slideLayout" Target="../slideLayouts/slideLayout60.xml"/><Relationship Id="rId6" Type="http://schemas.openxmlformats.org/officeDocument/2006/relationships/slideLayout" Target="../slideLayouts/slideLayout6.xml"/><Relationship Id="rId59" Type="http://schemas.openxmlformats.org/officeDocument/2006/relationships/slideLayout" Target="../slideLayouts/slideLayout59.xml"/><Relationship Id="rId58" Type="http://schemas.openxmlformats.org/officeDocument/2006/relationships/slideLayout" Target="../slideLayouts/slideLayout58.xml"/><Relationship Id="rId57" Type="http://schemas.openxmlformats.org/officeDocument/2006/relationships/slideLayout" Target="../slideLayouts/slideLayout57.xml"/><Relationship Id="rId56" Type="http://schemas.openxmlformats.org/officeDocument/2006/relationships/slideLayout" Target="../slideLayouts/slideLayout56.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 Type="http://schemas.openxmlformats.org/officeDocument/2006/relationships/slideLayout" Target="../slideLayouts/slideLayout5.xml"/><Relationship Id="rId49" Type="http://schemas.openxmlformats.org/officeDocument/2006/relationships/slideLayout" Target="../slideLayouts/slideLayout4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6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矩形 1"/>
          <p:cNvSpPr/>
          <p:nvPr userDrawn="1"/>
        </p:nvSpPr>
        <p:spPr>
          <a:xfrm>
            <a:off x="0" y="0"/>
            <a:ext cx="12192000" cy="6858000"/>
          </a:xfrm>
          <a:prstGeom prst="rect">
            <a:avLst/>
          </a:prstGeom>
          <a:gradFill flip="none" rotWithShape="1">
            <a:gsLst>
              <a:gs pos="100000">
                <a:schemeClr val="bg1">
                  <a:alpha val="59000"/>
                </a:schemeClr>
              </a:gs>
              <a:gs pos="0">
                <a:schemeClr val="bg1">
                  <a:alpha val="34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0" y="6555346"/>
            <a:ext cx="12192000" cy="302654"/>
          </a:xfrm>
          <a:prstGeom prst="rect">
            <a:avLst/>
          </a:prstGeom>
          <a:gradFill>
            <a:gsLst>
              <a:gs pos="0">
                <a:srgbClr val="404040"/>
              </a:gs>
              <a:gs pos="94000">
                <a:srgbClr val="0D0D0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userDrawn="1"/>
        </p:nvSpPr>
        <p:spPr>
          <a:xfrm>
            <a:off x="0" y="6465194"/>
            <a:ext cx="2305316" cy="392806"/>
          </a:xfrm>
          <a:custGeom>
            <a:avLst/>
            <a:gdLst>
              <a:gd name="connsiteX0" fmla="*/ 0 w 2305316"/>
              <a:gd name="connsiteY0" fmla="*/ 0 h 392806"/>
              <a:gd name="connsiteX1" fmla="*/ 2305316 w 2305316"/>
              <a:gd name="connsiteY1" fmla="*/ 0 h 392806"/>
              <a:gd name="connsiteX2" fmla="*/ 2163649 w 2305316"/>
              <a:gd name="connsiteY2" fmla="*/ 392806 h 392806"/>
              <a:gd name="connsiteX3" fmla="*/ 0 w 2305316"/>
              <a:gd name="connsiteY3" fmla="*/ 392806 h 392806"/>
            </a:gdLst>
            <a:ahLst/>
            <a:cxnLst>
              <a:cxn ang="0">
                <a:pos x="connsiteX0" y="connsiteY0"/>
              </a:cxn>
              <a:cxn ang="0">
                <a:pos x="connsiteX1" y="connsiteY1"/>
              </a:cxn>
              <a:cxn ang="0">
                <a:pos x="connsiteX2" y="connsiteY2"/>
              </a:cxn>
              <a:cxn ang="0">
                <a:pos x="connsiteX3" y="connsiteY3"/>
              </a:cxn>
            </a:cxnLst>
            <a:rect l="l" t="t" r="r" b="b"/>
            <a:pathLst>
              <a:path w="2305316" h="392806">
                <a:moveTo>
                  <a:pt x="0" y="0"/>
                </a:moveTo>
                <a:lnTo>
                  <a:pt x="2305316" y="0"/>
                </a:lnTo>
                <a:lnTo>
                  <a:pt x="2163649" y="392806"/>
                </a:lnTo>
                <a:lnTo>
                  <a:pt x="0" y="392806"/>
                </a:lnTo>
                <a:close/>
              </a:path>
            </a:pathLst>
          </a:custGeom>
          <a:gradFill flip="none" rotWithShape="1">
            <a:gsLst>
              <a:gs pos="0">
                <a:srgbClr val="F93D32"/>
              </a:gs>
              <a:gs pos="91000">
                <a:srgbClr val="BE1007"/>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567314"/>
            <a:ext cx="167640" cy="453766"/>
          </a:xfrm>
          <a:custGeom>
            <a:avLst/>
            <a:gdLst>
              <a:gd name="connsiteX0" fmla="*/ 0 w 2305316"/>
              <a:gd name="connsiteY0" fmla="*/ 0 h 392806"/>
              <a:gd name="connsiteX1" fmla="*/ 2305316 w 2305316"/>
              <a:gd name="connsiteY1" fmla="*/ 0 h 392806"/>
              <a:gd name="connsiteX2" fmla="*/ 2163649 w 2305316"/>
              <a:gd name="connsiteY2" fmla="*/ 392806 h 392806"/>
              <a:gd name="connsiteX3" fmla="*/ 0 w 2305316"/>
              <a:gd name="connsiteY3" fmla="*/ 392806 h 392806"/>
            </a:gdLst>
            <a:ahLst/>
            <a:cxnLst>
              <a:cxn ang="0">
                <a:pos x="connsiteX0" y="connsiteY0"/>
              </a:cxn>
              <a:cxn ang="0">
                <a:pos x="connsiteX1" y="connsiteY1"/>
              </a:cxn>
              <a:cxn ang="0">
                <a:pos x="connsiteX2" y="connsiteY2"/>
              </a:cxn>
              <a:cxn ang="0">
                <a:pos x="connsiteX3" y="connsiteY3"/>
              </a:cxn>
            </a:cxnLst>
            <a:rect l="l" t="t" r="r" b="b"/>
            <a:pathLst>
              <a:path w="2305316" h="392806">
                <a:moveTo>
                  <a:pt x="0" y="0"/>
                </a:moveTo>
                <a:lnTo>
                  <a:pt x="2305316" y="0"/>
                </a:lnTo>
                <a:lnTo>
                  <a:pt x="2163649" y="392806"/>
                </a:lnTo>
                <a:lnTo>
                  <a:pt x="0" y="392806"/>
                </a:lnTo>
                <a:close/>
              </a:path>
            </a:pathLst>
          </a:cu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6.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9.xml"/><Relationship Id="rId2" Type="http://schemas.openxmlformats.org/officeDocument/2006/relationships/image" Target="../media/image13.png"/><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0.xml"/><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1.xml"/><Relationship Id="rId1" Type="http://schemas.openxmlformats.org/officeDocument/2006/relationships/image" Target="../media/image15.emf"/></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image" Target="../media/image17.emf"/><Relationship Id="rId1" Type="http://schemas.openxmlformats.org/officeDocument/2006/relationships/image" Target="../media/image16.em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3.xml"/><Relationship Id="rId1" Type="http://schemas.openxmlformats.org/officeDocument/2006/relationships/image" Target="../media/image1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4.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8.xml"/><Relationship Id="rId1"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9.xml"/><Relationship Id="rId1" Type="http://schemas.openxmlformats.org/officeDocument/2006/relationships/image" Target="../media/image22.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30.xml"/><Relationship Id="rId1" Type="http://schemas.openxmlformats.org/officeDocument/2006/relationships/image" Target="../media/image23.png"/></Relationships>
</file>

<file path=ppt/slides/_rels/slide32.xml.rels><?xml version="1.0" encoding="UTF-8" standalone="yes"?>
<Relationships xmlns="http://schemas.openxmlformats.org/package/2006/relationships"><Relationship Id="rId4" Type="http://schemas.openxmlformats.org/officeDocument/2006/relationships/slideLayout" Target="../slideLayouts/slideLayout31.xml"/><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image" Target="../media/image24.pn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32.xml"/><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image" Target="../media/image30.emf"/></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36.xml"/><Relationship Id="rId1" Type="http://schemas.openxmlformats.org/officeDocument/2006/relationships/image" Target="../media/image31.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37.xml"/><Relationship Id="rId1" Type="http://schemas.openxmlformats.org/officeDocument/2006/relationships/image" Target="../media/image32.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38.xml"/><Relationship Id="rId1"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39.xml"/><Relationship Id="rId1" Type="http://schemas.openxmlformats.org/officeDocument/2006/relationships/image" Target="../media/image34.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40.xml"/><Relationship Id="rId1" Type="http://schemas.openxmlformats.org/officeDocument/2006/relationships/image" Target="../media/image35.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1.xml"/><Relationship Id="rId1" Type="http://schemas.openxmlformats.org/officeDocument/2006/relationships/image" Target="../media/image36.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42.xml"/><Relationship Id="rId1" Type="http://schemas.openxmlformats.org/officeDocument/2006/relationships/image" Target="../media/image37.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43.xml"/><Relationship Id="rId1" Type="http://schemas.openxmlformats.org/officeDocument/2006/relationships/image" Target="../media/image38.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44.xml"/><Relationship Id="rId1" Type="http://schemas.openxmlformats.org/officeDocument/2006/relationships/image" Target="../media/image39.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45.xml"/><Relationship Id="rId1" Type="http://schemas.openxmlformats.org/officeDocument/2006/relationships/image" Target="../media/image40.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image" Target="../media/image4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48.xml"/><Relationship Id="rId1" Type="http://schemas.openxmlformats.org/officeDocument/2006/relationships/image" Target="../media/image42.png"/></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49.xml"/><Relationship Id="rId2" Type="http://schemas.openxmlformats.org/officeDocument/2006/relationships/image" Target="../media/image44.png"/><Relationship Id="rId1" Type="http://schemas.openxmlformats.org/officeDocument/2006/relationships/image" Target="../media/image43.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image" Target="../media/image46.png"/><Relationship Id="rId1" Type="http://schemas.openxmlformats.org/officeDocument/2006/relationships/image" Target="../media/image45.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image" Target="../media/image48.png"/><Relationship Id="rId1" Type="http://schemas.openxmlformats.org/officeDocument/2006/relationships/image" Target="../media/image4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57.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54.xml"/><Relationship Id="rId2" Type="http://schemas.openxmlformats.org/officeDocument/2006/relationships/image" Target="../media/image31.png"/><Relationship Id="rId1" Type="http://schemas.openxmlformats.org/officeDocument/2006/relationships/image" Target="../media/image49.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55.xml"/><Relationship Id="rId1" Type="http://schemas.openxmlformats.org/officeDocument/2006/relationships/image" Target="../media/image50.jpeg"/></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56.xml"/><Relationship Id="rId1" Type="http://schemas.openxmlformats.org/officeDocument/2006/relationships/image" Target="../media/image5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4" Type="http://schemas.openxmlformats.org/officeDocument/2006/relationships/slideLayout" Target="../slideLayouts/slideLayout57.xml"/><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image" Target="../media/image52.png"/></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59.xml"/><Relationship Id="rId1" Type="http://schemas.openxmlformats.org/officeDocument/2006/relationships/image" Target="../media/image55.jpe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63.xml.rels><?xml version="1.0" encoding="UTF-8" standalone="yes"?>
<Relationships xmlns="http://schemas.openxmlformats.org/package/2006/relationships"><Relationship Id="rId2" Type="http://schemas.openxmlformats.org/officeDocument/2006/relationships/slideLayout" Target="../slideLayouts/slideLayout60.xml"/><Relationship Id="rId1" Type="http://schemas.openxmlformats.org/officeDocument/2006/relationships/image" Target="../media/image50.jpeg"/></Relationships>
</file>

<file path=ppt/slides/_rels/slide64.xml.rels><?xml version="1.0" encoding="UTF-8" standalone="yes"?>
<Relationships xmlns="http://schemas.openxmlformats.org/package/2006/relationships"><Relationship Id="rId2" Type="http://schemas.openxmlformats.org/officeDocument/2006/relationships/slideLayout" Target="../slideLayouts/slideLayout61.xml"/><Relationship Id="rId1" Type="http://schemas.openxmlformats.org/officeDocument/2006/relationships/image" Target="../media/image50.jpe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6722772" y="3245476"/>
            <a:ext cx="5469228" cy="64394"/>
          </a:xfrm>
          <a:prstGeom prst="rect">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6672585" y="2613640"/>
            <a:ext cx="5407249" cy="523220"/>
          </a:xfrm>
          <a:prstGeom prst="rect">
            <a:avLst/>
          </a:prstGeom>
          <a:noFill/>
        </p:spPr>
        <p:txBody>
          <a:bodyPr wrap="none" rtlCol="0">
            <a:spAutoFit/>
          </a:bodyPr>
          <a:lstStyle/>
          <a:p>
            <a:r>
              <a:rPr lang="zh-CN" altLang="en-US" sz="2800" b="1" dirty="0">
                <a:solidFill>
                  <a:srgbClr val="BE1007"/>
                </a:solidFill>
                <a:latin typeface="华康俪金黑W8(P)" panose="020B0800000000000000" pitchFamily="34" charset="-122"/>
                <a:ea typeface="华康俪金黑W8(P)" panose="020B0800000000000000" pitchFamily="34" charset="-122"/>
              </a:rPr>
              <a:t>第三章  业务建模，精准了解客户</a:t>
            </a:r>
            <a:endParaRPr lang="zh-CN" altLang="en-US" sz="2800" b="1" dirty="0">
              <a:solidFill>
                <a:srgbClr val="BE1007"/>
              </a:solidFill>
              <a:latin typeface="华康俪金黑W8(P)" panose="020B0800000000000000" pitchFamily="34" charset="-122"/>
              <a:ea typeface="华康俪金黑W8(P)" panose="020B0800000000000000"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8"/>
                                        </p:tgtEl>
                                        <p:attrNameLst>
                                          <p:attrName>ppt_y</p:attrName>
                                        </p:attrNameLst>
                                      </p:cBhvr>
                                      <p:tavLst>
                                        <p:tav tm="0">
                                          <p:val>
                                            <p:strVal val="#ppt_y"/>
                                          </p:val>
                                        </p:tav>
                                        <p:tav tm="100000">
                                          <p:val>
                                            <p:strVal val="#ppt_y"/>
                                          </p:val>
                                        </p:tav>
                                      </p:tavLst>
                                    </p:anim>
                                    <p:anim calcmode="lin" valueType="num">
                                      <p:cBhvr>
                                        <p:cTn id="9"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609600" y="1585535"/>
            <a:ext cx="10972800" cy="4389120"/>
          </a:xfrm>
        </p:spPr>
        <p:txBody>
          <a:bodyPr/>
          <a:lstStyle/>
          <a:p>
            <a:pPr marL="457200" indent="-457200">
              <a:lnSpc>
                <a:spcPct val="150000"/>
              </a:lnSpc>
              <a:buFont typeface="+mj-lt"/>
              <a:buAutoNum type="arabicPeriod"/>
            </a:pPr>
            <a:r>
              <a:rPr lang="zh-CN" altLang="en-US" b="1" dirty="0">
                <a:solidFill>
                  <a:srgbClr val="FF0000"/>
                </a:solidFill>
              </a:rPr>
              <a:t>明确我们为谁服务（选定愿景要改进的组织）。</a:t>
            </a:r>
            <a:endParaRPr lang="zh-CN" altLang="en-US" b="1" dirty="0">
              <a:solidFill>
                <a:srgbClr val="FF0000"/>
              </a:solidFill>
            </a:endParaRPr>
          </a:p>
          <a:p>
            <a:pPr marL="457200" indent="-457200">
              <a:lnSpc>
                <a:spcPct val="150000"/>
              </a:lnSpc>
              <a:buFont typeface="+mj-lt"/>
              <a:buAutoNum type="arabicPeriod"/>
            </a:pPr>
            <a:r>
              <a:rPr lang="zh-CN" altLang="en-US" dirty="0"/>
              <a:t>要改进的组织是什么现状（业务用例图、现状业务序列图）。</a:t>
            </a:r>
            <a:endParaRPr lang="zh-CN" altLang="en-US" dirty="0"/>
          </a:p>
          <a:p>
            <a:pPr marL="457200" indent="-457200">
              <a:lnSpc>
                <a:spcPct val="150000"/>
              </a:lnSpc>
              <a:buFont typeface="+mj-lt"/>
              <a:buAutoNum type="arabicPeriod"/>
            </a:pPr>
            <a:r>
              <a:rPr lang="zh-CN" altLang="en-US" dirty="0"/>
              <a:t>我们如何改进（改进业务序列图）。</a:t>
            </a:r>
            <a:endParaRPr lang="zh-CN" altLang="en-US" dirty="0"/>
          </a:p>
        </p:txBody>
      </p:sp>
      <p:sp>
        <p:nvSpPr>
          <p:cNvPr id="6" name="文本框 5"/>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业务建模的步骤</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331567" y="646137"/>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arqaboy.cnblogs.com/images/cnblogs_com/arqaboy/laoluo.jpg"/>
          <p:cNvPicPr>
            <a:picLocks noChangeAspect="1" noChangeArrowheads="1"/>
          </p:cNvPicPr>
          <p:nvPr/>
        </p:nvPicPr>
        <p:blipFill>
          <a:blip r:embed="rId1"/>
          <a:srcRect/>
          <a:stretch>
            <a:fillRect/>
          </a:stretch>
        </p:blipFill>
        <p:spPr bwMode="auto">
          <a:xfrm>
            <a:off x="3809984" y="2487611"/>
            <a:ext cx="1428760" cy="1568064"/>
          </a:xfrm>
          <a:prstGeom prst="rect">
            <a:avLst/>
          </a:prstGeom>
          <a:noFill/>
        </p:spPr>
      </p:pic>
      <p:grpSp>
        <p:nvGrpSpPr>
          <p:cNvPr id="31" name="组合 30"/>
          <p:cNvGrpSpPr/>
          <p:nvPr/>
        </p:nvGrpSpPr>
        <p:grpSpPr>
          <a:xfrm>
            <a:off x="3381356" y="4273562"/>
            <a:ext cx="2428892" cy="655637"/>
            <a:chOff x="1342776" y="5214950"/>
            <a:chExt cx="2428892" cy="655637"/>
          </a:xfrm>
        </p:grpSpPr>
        <p:sp>
          <p:nvSpPr>
            <p:cNvPr id="29" name="Freeform 15"/>
            <p:cNvSpPr/>
            <p:nvPr/>
          </p:nvSpPr>
          <p:spPr bwMode="auto">
            <a:xfrm>
              <a:off x="1357290" y="5214950"/>
              <a:ext cx="2270125" cy="655637"/>
            </a:xfrm>
            <a:custGeom>
              <a:avLst/>
              <a:gdLst/>
              <a:ahLst/>
              <a:cxnLst>
                <a:cxn ang="0">
                  <a:pos x="605" y="129"/>
                </a:cxn>
                <a:cxn ang="0">
                  <a:pos x="578" y="175"/>
                </a:cxn>
                <a:cxn ang="0">
                  <a:pos x="26" y="175"/>
                </a:cxn>
                <a:cxn ang="0">
                  <a:pos x="0" y="129"/>
                </a:cxn>
                <a:cxn ang="0">
                  <a:pos x="0" y="46"/>
                </a:cxn>
                <a:cxn ang="0">
                  <a:pos x="26" y="0"/>
                </a:cxn>
                <a:cxn ang="0">
                  <a:pos x="578" y="0"/>
                </a:cxn>
                <a:cxn ang="0">
                  <a:pos x="605" y="46"/>
                </a:cxn>
                <a:cxn ang="0">
                  <a:pos x="605" y="129"/>
                </a:cxn>
              </a:cxnLst>
              <a:rect l="0" t="0" r="r" b="b"/>
              <a:pathLst>
                <a:path w="605" h="175">
                  <a:moveTo>
                    <a:pt x="605" y="129"/>
                  </a:moveTo>
                  <a:cubicBezTo>
                    <a:pt x="605" y="155"/>
                    <a:pt x="604" y="175"/>
                    <a:pt x="578" y="175"/>
                  </a:cubicBezTo>
                  <a:cubicBezTo>
                    <a:pt x="26" y="175"/>
                    <a:pt x="26" y="175"/>
                    <a:pt x="26" y="175"/>
                  </a:cubicBezTo>
                  <a:cubicBezTo>
                    <a:pt x="1" y="175"/>
                    <a:pt x="0" y="155"/>
                    <a:pt x="0" y="129"/>
                  </a:cubicBezTo>
                  <a:cubicBezTo>
                    <a:pt x="0" y="46"/>
                    <a:pt x="0" y="46"/>
                    <a:pt x="0" y="46"/>
                  </a:cubicBezTo>
                  <a:cubicBezTo>
                    <a:pt x="0" y="21"/>
                    <a:pt x="1" y="0"/>
                    <a:pt x="26" y="0"/>
                  </a:cubicBezTo>
                  <a:cubicBezTo>
                    <a:pt x="578" y="0"/>
                    <a:pt x="578" y="0"/>
                    <a:pt x="578" y="0"/>
                  </a:cubicBezTo>
                  <a:cubicBezTo>
                    <a:pt x="604" y="0"/>
                    <a:pt x="605" y="21"/>
                    <a:pt x="605" y="46"/>
                  </a:cubicBezTo>
                  <a:lnTo>
                    <a:pt x="605" y="129"/>
                  </a:lnTo>
                  <a:close/>
                </a:path>
              </a:pathLst>
            </a:custGeom>
            <a:solidFill>
              <a:srgbClr val="3B3B3B"/>
            </a:solidFill>
            <a:ln w="31750" cap="flat">
              <a:solidFill>
                <a:schemeClr val="bg1"/>
              </a:solidFill>
              <a:prstDash val="solid"/>
              <a:miter lim="800000"/>
            </a:ln>
            <a:effectLst/>
          </p:spPr>
          <p:txBody>
            <a:bodyPr/>
            <a:lstStyle/>
            <a:p>
              <a:endParaRPr lang="zh-CN" altLang="en-US"/>
            </a:p>
          </p:txBody>
        </p:sp>
        <p:sp>
          <p:nvSpPr>
            <p:cNvPr id="30" name="Text Box 28"/>
            <p:cNvSpPr txBox="1">
              <a:spLocks noChangeArrowheads="1"/>
            </p:cNvSpPr>
            <p:nvPr/>
          </p:nvSpPr>
          <p:spPr bwMode="auto">
            <a:xfrm>
              <a:off x="1342776" y="5275275"/>
              <a:ext cx="2428892" cy="379591"/>
            </a:xfrm>
            <a:prstGeom prst="rect">
              <a:avLst/>
            </a:prstGeom>
            <a:noFill/>
            <a:ln w="31750" algn="ctr">
              <a:noFill/>
              <a:miter lim="800000"/>
            </a:ln>
            <a:effectLst/>
          </p:spPr>
          <p:txBody>
            <a:bodyPr wrap="square">
              <a:spAutoFit/>
            </a:bodyPr>
            <a:lstStyle/>
            <a:p>
              <a:pPr>
                <a:spcBef>
                  <a:spcPct val="50000"/>
                </a:spcBef>
              </a:pPr>
              <a:r>
                <a:rPr lang="zh-CN" altLang="en-US" sz="2800" baseline="-25000" dirty="0">
                  <a:ln w="18415" cmpd="sng">
                    <a:solidFill>
                      <a:srgbClr val="FFFFFF"/>
                    </a:solidFill>
                    <a:prstDash val="solid"/>
                  </a:ln>
                  <a:solidFill>
                    <a:srgbClr val="FFFFFF"/>
                  </a:solidFill>
                  <a:effectLst>
                    <a:outerShdw blurRad="63500" dir="3600000" algn="tl" rotWithShape="0">
                      <a:srgbClr val="000000">
                        <a:alpha val="70000"/>
                      </a:srgbClr>
                    </a:outerShdw>
                  </a:effectLst>
                </a:rPr>
                <a:t>我们要建设一个系统</a:t>
              </a:r>
              <a:endParaRPr lang="en-US" altLang="zh-CN" sz="2800" baseline="-25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grpSp>
        <p:nvGrpSpPr>
          <p:cNvPr id="32" name="组合 31"/>
          <p:cNvGrpSpPr/>
          <p:nvPr/>
        </p:nvGrpSpPr>
        <p:grpSpPr>
          <a:xfrm>
            <a:off x="6524628" y="4273562"/>
            <a:ext cx="2428892" cy="655637"/>
            <a:chOff x="1342776" y="5214950"/>
            <a:chExt cx="2428892" cy="655637"/>
          </a:xfrm>
        </p:grpSpPr>
        <p:sp>
          <p:nvSpPr>
            <p:cNvPr id="33" name="Freeform 15"/>
            <p:cNvSpPr/>
            <p:nvPr/>
          </p:nvSpPr>
          <p:spPr bwMode="auto">
            <a:xfrm>
              <a:off x="1357290" y="5214950"/>
              <a:ext cx="2270125" cy="655637"/>
            </a:xfrm>
            <a:custGeom>
              <a:avLst/>
              <a:gdLst/>
              <a:ahLst/>
              <a:cxnLst>
                <a:cxn ang="0">
                  <a:pos x="605" y="129"/>
                </a:cxn>
                <a:cxn ang="0">
                  <a:pos x="578" y="175"/>
                </a:cxn>
                <a:cxn ang="0">
                  <a:pos x="26" y="175"/>
                </a:cxn>
                <a:cxn ang="0">
                  <a:pos x="0" y="129"/>
                </a:cxn>
                <a:cxn ang="0">
                  <a:pos x="0" y="46"/>
                </a:cxn>
                <a:cxn ang="0">
                  <a:pos x="26" y="0"/>
                </a:cxn>
                <a:cxn ang="0">
                  <a:pos x="578" y="0"/>
                </a:cxn>
                <a:cxn ang="0">
                  <a:pos x="605" y="46"/>
                </a:cxn>
                <a:cxn ang="0">
                  <a:pos x="605" y="129"/>
                </a:cxn>
              </a:cxnLst>
              <a:rect l="0" t="0" r="r" b="b"/>
              <a:pathLst>
                <a:path w="605" h="175">
                  <a:moveTo>
                    <a:pt x="605" y="129"/>
                  </a:moveTo>
                  <a:cubicBezTo>
                    <a:pt x="605" y="155"/>
                    <a:pt x="604" y="175"/>
                    <a:pt x="578" y="175"/>
                  </a:cubicBezTo>
                  <a:cubicBezTo>
                    <a:pt x="26" y="175"/>
                    <a:pt x="26" y="175"/>
                    <a:pt x="26" y="175"/>
                  </a:cubicBezTo>
                  <a:cubicBezTo>
                    <a:pt x="1" y="175"/>
                    <a:pt x="0" y="155"/>
                    <a:pt x="0" y="129"/>
                  </a:cubicBezTo>
                  <a:cubicBezTo>
                    <a:pt x="0" y="46"/>
                    <a:pt x="0" y="46"/>
                    <a:pt x="0" y="46"/>
                  </a:cubicBezTo>
                  <a:cubicBezTo>
                    <a:pt x="0" y="21"/>
                    <a:pt x="1" y="0"/>
                    <a:pt x="26" y="0"/>
                  </a:cubicBezTo>
                  <a:cubicBezTo>
                    <a:pt x="578" y="0"/>
                    <a:pt x="578" y="0"/>
                    <a:pt x="578" y="0"/>
                  </a:cubicBezTo>
                  <a:cubicBezTo>
                    <a:pt x="604" y="0"/>
                    <a:pt x="605" y="21"/>
                    <a:pt x="605" y="46"/>
                  </a:cubicBezTo>
                  <a:lnTo>
                    <a:pt x="605" y="129"/>
                  </a:lnTo>
                  <a:close/>
                </a:path>
              </a:pathLst>
            </a:custGeom>
            <a:solidFill>
              <a:srgbClr val="3B3B3B"/>
            </a:solidFill>
            <a:ln w="31750" cap="flat">
              <a:solidFill>
                <a:schemeClr val="bg1"/>
              </a:solidFill>
              <a:prstDash val="solid"/>
              <a:miter lim="800000"/>
            </a:ln>
            <a:effectLst/>
          </p:spPr>
          <p:txBody>
            <a:bodyPr/>
            <a:lstStyle/>
            <a:p>
              <a:endParaRPr lang="zh-CN" altLang="en-US"/>
            </a:p>
          </p:txBody>
        </p:sp>
        <p:sp>
          <p:nvSpPr>
            <p:cNvPr id="34" name="Text Box 28"/>
            <p:cNvSpPr txBox="1">
              <a:spLocks noChangeArrowheads="1"/>
            </p:cNvSpPr>
            <p:nvPr/>
          </p:nvSpPr>
          <p:spPr bwMode="auto">
            <a:xfrm>
              <a:off x="1342776" y="5275275"/>
              <a:ext cx="2428892" cy="379591"/>
            </a:xfrm>
            <a:prstGeom prst="rect">
              <a:avLst/>
            </a:prstGeom>
            <a:noFill/>
            <a:ln w="31750" algn="ctr">
              <a:noFill/>
              <a:miter lim="800000"/>
            </a:ln>
            <a:effectLst/>
          </p:spPr>
          <p:txBody>
            <a:bodyPr wrap="square">
              <a:spAutoFit/>
            </a:bodyPr>
            <a:lstStyle/>
            <a:p>
              <a:pPr>
                <a:spcBef>
                  <a:spcPct val="50000"/>
                </a:spcBef>
              </a:pPr>
              <a:r>
                <a:rPr lang="zh-CN" altLang="en-US" sz="2800" baseline="-25000" dirty="0">
                  <a:ln w="18415" cmpd="sng">
                    <a:solidFill>
                      <a:srgbClr val="FFFFFF"/>
                    </a:solidFill>
                    <a:prstDash val="solid"/>
                  </a:ln>
                  <a:solidFill>
                    <a:srgbClr val="FFFFFF"/>
                  </a:solidFill>
                  <a:effectLst>
                    <a:outerShdw blurRad="63500" dir="3600000" algn="tl" rotWithShape="0">
                      <a:srgbClr val="000000">
                        <a:alpha val="70000"/>
                      </a:srgbClr>
                    </a:outerShdw>
                  </a:effectLst>
                </a:rPr>
                <a:t>到底谁要建设系统？</a:t>
              </a:r>
              <a:endParaRPr lang="en-US" altLang="zh-CN" sz="2800" baseline="-25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sp>
        <p:nvSpPr>
          <p:cNvPr id="35" name="矩形 34"/>
          <p:cNvSpPr/>
          <p:nvPr/>
        </p:nvSpPr>
        <p:spPr>
          <a:xfrm>
            <a:off x="7200700" y="2428031"/>
            <a:ext cx="1467068" cy="1631216"/>
          </a:xfrm>
          <a:prstGeom prst="rect">
            <a:avLst/>
          </a:prstGeom>
        </p:spPr>
        <p:txBody>
          <a:bodyPr wrap="none">
            <a:spAutoFit/>
          </a:bodyPr>
          <a:lstStyle/>
          <a:p>
            <a:r>
              <a:rPr lang="zh-CN" altLang="en-US" sz="10000" b="1" dirty="0">
                <a:solidFill>
                  <a:srgbClr val="FF0000"/>
                </a:solidFill>
              </a:rPr>
              <a:t>？</a:t>
            </a:r>
            <a:endParaRPr lang="zh-CN" altLang="en-US" sz="10000" b="1" dirty="0">
              <a:solidFill>
                <a:srgbClr val="FF0000"/>
              </a:solidFill>
            </a:endParaRPr>
          </a:p>
        </p:txBody>
      </p:sp>
      <p:sp>
        <p:nvSpPr>
          <p:cNvPr id="11" name="文本框 10"/>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业务建模第一步：选定组织</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5383411" y="618853"/>
            <a:ext cx="491490" cy="318085"/>
            <a:chOff x="3017520" y="601990"/>
            <a:chExt cx="491490" cy="414010"/>
          </a:xfrm>
        </p:grpSpPr>
        <p:sp>
          <p:nvSpPr>
            <p:cNvPr id="19" name="燕尾形 1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燕尾形 2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579880"/>
            <a:ext cx="10972800" cy="4389120"/>
          </a:xfrm>
        </p:spPr>
        <p:txBody>
          <a:bodyPr/>
          <a:lstStyle/>
          <a:p>
            <a:r>
              <a:rPr lang="zh-CN" altLang="en-US" dirty="0"/>
              <a:t>选定的业务组织跟老大的职权范围有关。</a:t>
            </a:r>
            <a:endParaRPr lang="en-US" altLang="zh-CN" dirty="0"/>
          </a:p>
          <a:p>
            <a:endParaRPr lang="zh-CN" altLang="en-US" dirty="0"/>
          </a:p>
        </p:txBody>
      </p:sp>
      <p:pic>
        <p:nvPicPr>
          <p:cNvPr id="74754" name="Picture 2"/>
          <p:cNvPicPr>
            <a:picLocks noChangeAspect="1" noChangeArrowheads="1"/>
          </p:cNvPicPr>
          <p:nvPr/>
        </p:nvPicPr>
        <p:blipFill>
          <a:blip r:embed="rId1"/>
          <a:srcRect l="16406" t="30039" r="34375" b="21511"/>
          <a:stretch>
            <a:fillRect/>
          </a:stretch>
        </p:blipFill>
        <p:spPr bwMode="auto">
          <a:xfrm>
            <a:off x="2952728" y="2478082"/>
            <a:ext cx="6000792" cy="3571900"/>
          </a:xfrm>
          <a:prstGeom prst="rect">
            <a:avLst/>
          </a:prstGeom>
          <a:noFill/>
          <a:ln w="9525">
            <a:noFill/>
            <a:miter lim="800000"/>
            <a:headEnd/>
            <a:tailEnd/>
          </a:ln>
          <a:effectLst/>
        </p:spPr>
      </p:pic>
      <p:sp>
        <p:nvSpPr>
          <p:cNvPr id="5" name="文本框 4"/>
          <p:cNvSpPr txBox="1"/>
          <p:nvPr/>
        </p:nvSpPr>
        <p:spPr>
          <a:xfrm>
            <a:off x="274320" y="449590"/>
            <a:ext cx="3589444"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如何选定业务组织</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740376" y="618853"/>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465580"/>
            <a:ext cx="10972800" cy="4389120"/>
          </a:xfrm>
        </p:spPr>
        <p:txBody>
          <a:bodyPr/>
          <a:lstStyle/>
          <a:p>
            <a:r>
              <a:rPr lang="zh-CN" altLang="en-US" dirty="0"/>
              <a:t>选定业务组织要结合系统愿景。</a:t>
            </a:r>
            <a:endParaRPr lang="en-US" altLang="zh-CN" dirty="0"/>
          </a:p>
          <a:p>
            <a:pPr lvl="1"/>
            <a:r>
              <a:rPr lang="zh-CN" altLang="en-US" dirty="0"/>
              <a:t>可能是整个行政组织，也可能是行政组织中的部分。</a:t>
            </a:r>
            <a:endParaRPr lang="en-US" altLang="zh-CN" dirty="0"/>
          </a:p>
        </p:txBody>
      </p:sp>
      <p:pic>
        <p:nvPicPr>
          <p:cNvPr id="13" name="Picture 3"/>
          <p:cNvPicPr>
            <a:picLocks noChangeAspect="1" noChangeArrowheads="1"/>
          </p:cNvPicPr>
          <p:nvPr/>
        </p:nvPicPr>
        <p:blipFill>
          <a:blip r:embed="rId1"/>
          <a:srcRect/>
          <a:stretch>
            <a:fillRect/>
          </a:stretch>
        </p:blipFill>
        <p:spPr bwMode="auto">
          <a:xfrm>
            <a:off x="6310314" y="2708272"/>
            <a:ext cx="3509392" cy="3214710"/>
          </a:xfrm>
          <a:prstGeom prst="rect">
            <a:avLst/>
          </a:prstGeom>
          <a:noFill/>
          <a:ln w="9525">
            <a:noFill/>
            <a:miter lim="800000"/>
            <a:headEnd/>
            <a:tailEnd/>
          </a:ln>
          <a:effectLst/>
        </p:spPr>
      </p:pic>
      <p:grpSp>
        <p:nvGrpSpPr>
          <p:cNvPr id="20" name="组合 19"/>
          <p:cNvGrpSpPr/>
          <p:nvPr/>
        </p:nvGrpSpPr>
        <p:grpSpPr>
          <a:xfrm>
            <a:off x="3667108" y="2636834"/>
            <a:ext cx="7000924" cy="3571900"/>
            <a:chOff x="2143108" y="2928934"/>
            <a:chExt cx="7000924" cy="3571900"/>
          </a:xfrm>
        </p:grpSpPr>
        <p:sp>
          <p:nvSpPr>
            <p:cNvPr id="14" name="椭圆 13"/>
            <p:cNvSpPr/>
            <p:nvPr/>
          </p:nvSpPr>
          <p:spPr>
            <a:xfrm>
              <a:off x="4500562" y="2928934"/>
              <a:ext cx="4643470" cy="35719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Freeform 117"/>
            <p:cNvSpPr/>
            <p:nvPr/>
          </p:nvSpPr>
          <p:spPr bwMode="auto">
            <a:xfrm rot="10800000" flipV="1">
              <a:off x="2143108" y="3071810"/>
              <a:ext cx="1785952" cy="419112"/>
            </a:xfrm>
            <a:custGeom>
              <a:avLst/>
              <a:gdLst/>
              <a:ahLst/>
              <a:cxnLst>
                <a:cxn ang="0">
                  <a:pos x="62" y="0"/>
                </a:cxn>
                <a:cxn ang="0">
                  <a:pos x="0" y="62"/>
                </a:cxn>
                <a:cxn ang="0">
                  <a:pos x="0" y="75"/>
                </a:cxn>
                <a:cxn ang="0">
                  <a:pos x="62" y="137"/>
                </a:cxn>
                <a:cxn ang="0">
                  <a:pos x="457" y="137"/>
                </a:cxn>
                <a:cxn ang="0">
                  <a:pos x="519" y="75"/>
                </a:cxn>
                <a:cxn ang="0">
                  <a:pos x="519" y="62"/>
                </a:cxn>
                <a:cxn ang="0">
                  <a:pos x="457" y="0"/>
                </a:cxn>
                <a:cxn ang="0">
                  <a:pos x="62" y="0"/>
                </a:cxn>
              </a:cxnLst>
              <a:rect l="0" t="0" r="r" b="b"/>
              <a:pathLst>
                <a:path w="519" h="137">
                  <a:moveTo>
                    <a:pt x="62" y="0"/>
                  </a:moveTo>
                  <a:cubicBezTo>
                    <a:pt x="28" y="0"/>
                    <a:pt x="0" y="28"/>
                    <a:pt x="0" y="62"/>
                  </a:cubicBezTo>
                  <a:cubicBezTo>
                    <a:pt x="0" y="75"/>
                    <a:pt x="0" y="75"/>
                    <a:pt x="0" y="75"/>
                  </a:cubicBezTo>
                  <a:cubicBezTo>
                    <a:pt x="0" y="109"/>
                    <a:pt x="28" y="137"/>
                    <a:pt x="62" y="137"/>
                  </a:cubicBezTo>
                  <a:cubicBezTo>
                    <a:pt x="457" y="137"/>
                    <a:pt x="457" y="137"/>
                    <a:pt x="457" y="137"/>
                  </a:cubicBezTo>
                  <a:cubicBezTo>
                    <a:pt x="491" y="137"/>
                    <a:pt x="519" y="109"/>
                    <a:pt x="519" y="75"/>
                  </a:cubicBezTo>
                  <a:cubicBezTo>
                    <a:pt x="519" y="62"/>
                    <a:pt x="519" y="62"/>
                    <a:pt x="519" y="62"/>
                  </a:cubicBezTo>
                  <a:cubicBezTo>
                    <a:pt x="519" y="28"/>
                    <a:pt x="491" y="0"/>
                    <a:pt x="457" y="0"/>
                  </a:cubicBezTo>
                  <a:lnTo>
                    <a:pt x="62" y="0"/>
                  </a:lnTo>
                  <a:close/>
                </a:path>
              </a:pathLst>
            </a:custGeom>
            <a:gradFill flip="none" rotWithShape="1">
              <a:gsLst>
                <a:gs pos="0">
                  <a:srgbClr val="0070C0">
                    <a:shade val="30000"/>
                    <a:satMod val="115000"/>
                  </a:srgbClr>
                </a:gs>
                <a:gs pos="50000">
                  <a:srgbClr val="0070C0">
                    <a:shade val="67500"/>
                    <a:satMod val="115000"/>
                  </a:srgbClr>
                </a:gs>
                <a:gs pos="100000">
                  <a:srgbClr val="0070C0">
                    <a:shade val="100000"/>
                    <a:satMod val="115000"/>
                  </a:srgbClr>
                </a:gs>
              </a:gsLst>
              <a:lin ang="0" scaled="1"/>
              <a:tileRect/>
            </a:gradFill>
            <a:ln w="9525" cap="flat" cmpd="sng">
              <a:solidFill>
                <a:srgbClr val="FF9F11"/>
              </a:solidFill>
              <a:prstDash val="solid"/>
              <a:round/>
              <a:headEnd type="none" w="med" len="med"/>
              <a:tailEnd type="none" w="med" len="med"/>
            </a:ln>
            <a:effectLst/>
          </p:spPr>
          <p:txBody>
            <a:bodyPr/>
            <a:lstStyle/>
            <a:p>
              <a:pPr algn="ctr"/>
              <a:r>
                <a:rPr lang="zh-CN" altLang="en-US" dirty="0">
                  <a:ln w="18415" cmpd="sng">
                    <a:solidFill>
                      <a:srgbClr val="FFFFFF"/>
                    </a:solidFill>
                    <a:prstDash val="solid"/>
                  </a:ln>
                  <a:effectLst>
                    <a:outerShdw blurRad="63500" dir="3600000" algn="tl" rotWithShape="0">
                      <a:srgbClr val="000000">
                        <a:alpha val="70000"/>
                      </a:srgbClr>
                    </a:outerShdw>
                  </a:effectLst>
                </a:rPr>
                <a:t>企业管理系统</a:t>
              </a:r>
              <a:endParaRPr lang="zh-CN" altLang="en-US" dirty="0">
                <a:ln w="18415" cmpd="sng">
                  <a:solidFill>
                    <a:srgbClr val="FFFFFF"/>
                  </a:solidFill>
                  <a:prstDash val="solid"/>
                </a:ln>
                <a:effectLst>
                  <a:outerShdw blurRad="63500" dir="3600000" algn="tl" rotWithShape="0">
                    <a:srgbClr val="000000">
                      <a:alpha val="70000"/>
                    </a:srgbClr>
                  </a:outerShdw>
                </a:effectLst>
              </a:endParaRPr>
            </a:p>
          </p:txBody>
        </p:sp>
        <p:sp>
          <p:nvSpPr>
            <p:cNvPr id="17" name="Line 219"/>
            <p:cNvSpPr>
              <a:spLocks noChangeShapeType="1"/>
            </p:cNvSpPr>
            <p:nvPr/>
          </p:nvSpPr>
          <p:spPr bwMode="auto">
            <a:xfrm>
              <a:off x="3857620" y="3429000"/>
              <a:ext cx="857256" cy="500066"/>
            </a:xfrm>
            <a:prstGeom prst="line">
              <a:avLst/>
            </a:prstGeom>
            <a:noFill/>
            <a:ln w="31750">
              <a:solidFill>
                <a:srgbClr val="FFCC00"/>
              </a:solidFill>
              <a:round/>
              <a:tailEnd type="oval" w="med" len="med"/>
            </a:ln>
            <a:effectLst/>
          </p:spPr>
          <p:txBody>
            <a:bodyPr wrap="none" anchor="ctr"/>
            <a:lstStyle/>
            <a:p>
              <a:endParaRPr lang="zh-CN" altLang="en-US"/>
            </a:p>
          </p:txBody>
        </p:sp>
      </p:grpSp>
      <p:grpSp>
        <p:nvGrpSpPr>
          <p:cNvPr id="21" name="组合 20"/>
          <p:cNvGrpSpPr/>
          <p:nvPr/>
        </p:nvGrpSpPr>
        <p:grpSpPr>
          <a:xfrm>
            <a:off x="3881422" y="3708404"/>
            <a:ext cx="2786082" cy="1939936"/>
            <a:chOff x="2357422" y="4000504"/>
            <a:chExt cx="2786082" cy="1939936"/>
          </a:xfrm>
        </p:grpSpPr>
        <p:sp>
          <p:nvSpPr>
            <p:cNvPr id="15" name="椭圆 14"/>
            <p:cNvSpPr/>
            <p:nvPr/>
          </p:nvSpPr>
          <p:spPr>
            <a:xfrm>
              <a:off x="4714877" y="4000504"/>
              <a:ext cx="428627" cy="135732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119"/>
            <p:cNvSpPr/>
            <p:nvPr/>
          </p:nvSpPr>
          <p:spPr bwMode="auto">
            <a:xfrm>
              <a:off x="2357422" y="5572140"/>
              <a:ext cx="2038355" cy="368300"/>
            </a:xfrm>
            <a:custGeom>
              <a:avLst/>
              <a:gdLst/>
              <a:ahLst/>
              <a:cxnLst>
                <a:cxn ang="0">
                  <a:pos x="62" y="0"/>
                </a:cxn>
                <a:cxn ang="0">
                  <a:pos x="0" y="62"/>
                </a:cxn>
                <a:cxn ang="0">
                  <a:pos x="0" y="75"/>
                </a:cxn>
                <a:cxn ang="0">
                  <a:pos x="62" y="137"/>
                </a:cxn>
                <a:cxn ang="0">
                  <a:pos x="457" y="137"/>
                </a:cxn>
                <a:cxn ang="0">
                  <a:pos x="519" y="75"/>
                </a:cxn>
                <a:cxn ang="0">
                  <a:pos x="519" y="62"/>
                </a:cxn>
                <a:cxn ang="0">
                  <a:pos x="457" y="0"/>
                </a:cxn>
                <a:cxn ang="0">
                  <a:pos x="62" y="0"/>
                </a:cxn>
              </a:cxnLst>
              <a:rect l="0" t="0" r="r" b="b"/>
              <a:pathLst>
                <a:path w="519" h="137">
                  <a:moveTo>
                    <a:pt x="62" y="0"/>
                  </a:moveTo>
                  <a:cubicBezTo>
                    <a:pt x="28" y="0"/>
                    <a:pt x="0" y="27"/>
                    <a:pt x="0" y="62"/>
                  </a:cubicBezTo>
                  <a:cubicBezTo>
                    <a:pt x="0" y="75"/>
                    <a:pt x="0" y="75"/>
                    <a:pt x="0" y="75"/>
                  </a:cubicBezTo>
                  <a:cubicBezTo>
                    <a:pt x="0" y="109"/>
                    <a:pt x="28" y="137"/>
                    <a:pt x="62" y="137"/>
                  </a:cubicBezTo>
                  <a:cubicBezTo>
                    <a:pt x="457" y="137"/>
                    <a:pt x="457" y="137"/>
                    <a:pt x="457" y="137"/>
                  </a:cubicBezTo>
                  <a:cubicBezTo>
                    <a:pt x="491" y="137"/>
                    <a:pt x="519" y="109"/>
                    <a:pt x="519" y="75"/>
                  </a:cubicBezTo>
                  <a:cubicBezTo>
                    <a:pt x="519" y="62"/>
                    <a:pt x="519" y="62"/>
                    <a:pt x="519" y="62"/>
                  </a:cubicBezTo>
                  <a:cubicBezTo>
                    <a:pt x="519" y="27"/>
                    <a:pt x="491" y="0"/>
                    <a:pt x="457" y="0"/>
                  </a:cubicBezTo>
                  <a:lnTo>
                    <a:pt x="62" y="0"/>
                  </a:lnTo>
                  <a:close/>
                </a:path>
              </a:pathLst>
            </a:cu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0" scaled="1"/>
              <a:tileRect/>
            </a:gradFill>
            <a:ln w="9525" cap="flat" cmpd="sng">
              <a:solidFill>
                <a:srgbClr val="007BF6"/>
              </a:solidFill>
              <a:prstDash val="solid"/>
              <a:round/>
              <a:headEnd type="none" w="med" len="med"/>
              <a:tailEnd type="none" w="med" len="med"/>
            </a:ln>
            <a:effectLst/>
          </p:spPr>
          <p:txBody>
            <a:bodyPr/>
            <a:lstStyle/>
            <a:p>
              <a:r>
                <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企业人力资源系统</a:t>
              </a:r>
              <a:endParaRPr lang="zh-CN" alt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9" name="Line 218"/>
            <p:cNvSpPr>
              <a:spLocks noChangeShapeType="1"/>
            </p:cNvSpPr>
            <p:nvPr/>
          </p:nvSpPr>
          <p:spPr bwMode="auto">
            <a:xfrm flipH="1">
              <a:off x="3643304" y="4643446"/>
              <a:ext cx="1071571" cy="928694"/>
            </a:xfrm>
            <a:prstGeom prst="line">
              <a:avLst/>
            </a:prstGeom>
            <a:noFill/>
            <a:ln w="19050">
              <a:solidFill>
                <a:srgbClr val="379BFF"/>
              </a:solidFill>
              <a:round/>
              <a:tailEnd type="oval" w="med" len="med"/>
            </a:ln>
            <a:effectLst/>
          </p:spPr>
          <p:txBody>
            <a:bodyPr wrap="none" anchor="ctr"/>
            <a:lstStyle/>
            <a:p>
              <a:endParaRPr lang="zh-CN" altLang="en-US"/>
            </a:p>
          </p:txBody>
        </p:sp>
      </p:grpSp>
      <p:sp>
        <p:nvSpPr>
          <p:cNvPr id="22" name="文本框 21"/>
          <p:cNvSpPr txBox="1"/>
          <p:nvPr/>
        </p:nvSpPr>
        <p:spPr>
          <a:xfrm>
            <a:off x="274320" y="449590"/>
            <a:ext cx="3467616"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如何选定业务组织</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23" name="直接连接符 2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3741936" y="601910"/>
            <a:ext cx="491490" cy="318085"/>
            <a:chOff x="3017520" y="601990"/>
            <a:chExt cx="491490" cy="414010"/>
          </a:xfrm>
        </p:grpSpPr>
        <p:sp>
          <p:nvSpPr>
            <p:cNvPr id="30" name="燕尾形 29"/>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燕尾形 30"/>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燕尾形 31"/>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20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38628" y="1356935"/>
            <a:ext cx="11190514" cy="4389120"/>
          </a:xfrm>
        </p:spPr>
        <p:txBody>
          <a:bodyPr/>
          <a:lstStyle/>
          <a:p>
            <a:pPr>
              <a:lnSpc>
                <a:spcPct val="150000"/>
              </a:lnSpc>
            </a:pPr>
            <a:r>
              <a:rPr lang="zh-CN" altLang="en-US" dirty="0"/>
              <a:t>财神银行：我们想提供一个能够让顾客随时办理普通存取款和转账的系统。</a:t>
            </a:r>
            <a:endParaRPr lang="en-US" altLang="zh-CN" dirty="0"/>
          </a:p>
          <a:p>
            <a:pPr>
              <a:lnSpc>
                <a:spcPct val="150000"/>
              </a:lnSpc>
            </a:pPr>
            <a:r>
              <a:rPr lang="zh-CN" altLang="en-US" dirty="0"/>
              <a:t>财神银行</a:t>
            </a:r>
            <a:r>
              <a:rPr lang="en-US" altLang="zh-CN" dirty="0"/>
              <a:t>VIP</a:t>
            </a:r>
            <a:r>
              <a:rPr lang="zh-CN" altLang="en-US" dirty="0"/>
              <a:t>客户部：我们想提供一个能够让</a:t>
            </a:r>
            <a:r>
              <a:rPr lang="en-US" altLang="zh-CN" dirty="0"/>
              <a:t>VIP</a:t>
            </a:r>
            <a:r>
              <a:rPr lang="zh-CN" altLang="en-US" dirty="0"/>
              <a:t>客户随时随地免费办理跨行转账的系统。</a:t>
            </a:r>
            <a:endParaRPr lang="zh-CN" altLang="en-US" dirty="0"/>
          </a:p>
        </p:txBody>
      </p:sp>
      <p:sp>
        <p:nvSpPr>
          <p:cNvPr id="4" name="矩形 3"/>
          <p:cNvSpPr/>
          <p:nvPr/>
        </p:nvSpPr>
        <p:spPr>
          <a:xfrm>
            <a:off x="2166910" y="3749680"/>
            <a:ext cx="3071834" cy="2143140"/>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财神银行</a:t>
            </a:r>
            <a:endParaRPr lang="zh-CN" altLang="en-US"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p:txBody>
      </p:sp>
      <p:sp>
        <p:nvSpPr>
          <p:cNvPr id="5" name="矩形 4"/>
          <p:cNvSpPr/>
          <p:nvPr/>
        </p:nvSpPr>
        <p:spPr>
          <a:xfrm>
            <a:off x="6667504" y="3678242"/>
            <a:ext cx="3071834" cy="2143140"/>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财神银行</a:t>
            </a:r>
            <a:endParaRPr lang="en-US" altLang="zh-CN"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pPr algn="ctr"/>
            <a:r>
              <a:rPr lang="en-US" altLang="zh-CN"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VIP</a:t>
            </a:r>
            <a:r>
              <a:rPr lang="zh-CN" altLang="en-US"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客户部</a:t>
            </a:r>
            <a:endParaRPr lang="zh-CN" altLang="en-US" sz="3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p:txBody>
      </p:sp>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1308298" y="619655"/>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184366"/>
            <a:ext cx="10972800" cy="4389120"/>
          </a:xfrm>
        </p:spPr>
        <p:txBody>
          <a:bodyPr/>
          <a:lstStyle/>
          <a:p>
            <a:pPr>
              <a:lnSpc>
                <a:spcPct val="150000"/>
              </a:lnSpc>
            </a:pPr>
            <a:r>
              <a:rPr lang="zh-CN" altLang="en-US" dirty="0"/>
              <a:t>某企业要规范化财务工作，需要开发一个系统自动完成工资计算、保险计算、纳税计算等财务工作，提高财务部门的工作效率，降低出错率。如果做业务建模，业务组织应该是</a:t>
            </a:r>
            <a:r>
              <a:rPr lang="en-US" altLang="zh-CN" dirty="0"/>
              <a:t>……?</a:t>
            </a:r>
            <a:endParaRPr lang="en-US" altLang="zh-CN" dirty="0"/>
          </a:p>
          <a:p>
            <a:pPr>
              <a:lnSpc>
                <a:spcPct val="150000"/>
              </a:lnSpc>
            </a:pPr>
            <a:r>
              <a:rPr lang="zh-CN" altLang="en-US" dirty="0"/>
              <a:t>某大学为更好完成国家评估，成立专门的评估工作组，规范化本校的各项工作，需要开发一个系统管理过程中的各项工作安排、进度跟踪、文件归档等。如果做业务建模，业务组织应该是</a:t>
            </a:r>
            <a:r>
              <a:rPr lang="en-US" altLang="zh-CN" dirty="0"/>
              <a:t>……?</a:t>
            </a:r>
            <a:endParaRPr lang="en-US" altLang="zh-CN" dirty="0"/>
          </a:p>
          <a:p>
            <a:pPr>
              <a:lnSpc>
                <a:spcPct val="150000"/>
              </a:lnSpc>
            </a:pPr>
            <a:r>
              <a:rPr lang="zh-CN" altLang="en-US" dirty="0"/>
              <a:t>某服装企业为拓宽销售渠道，董事会决议通过，要构建一个互联网销售系统。如果做业务建模，业务组织应该是</a:t>
            </a:r>
            <a:r>
              <a:rPr lang="en-US" altLang="zh-CN" dirty="0"/>
              <a:t>……?</a:t>
            </a:r>
            <a:endParaRPr lang="zh-CN" altLang="en-US" dirty="0"/>
          </a:p>
        </p:txBody>
      </p:sp>
      <p:sp>
        <p:nvSpPr>
          <p:cNvPr id="4" name="文本框 3"/>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练习</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1279723"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目录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402080" y="594359"/>
            <a:ext cx="491490" cy="318085"/>
            <a:chOff x="3017520" y="601990"/>
            <a:chExt cx="491490" cy="414010"/>
          </a:xfrm>
        </p:grpSpPr>
        <p:sp>
          <p:nvSpPr>
            <p:cNvPr id="9" name="燕尾形 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组合 30"/>
          <p:cNvGrpSpPr/>
          <p:nvPr/>
        </p:nvGrpSpPr>
        <p:grpSpPr>
          <a:xfrm>
            <a:off x="11683199" y="3291839"/>
            <a:ext cx="344805" cy="318085"/>
            <a:chOff x="3017520" y="601990"/>
            <a:chExt cx="344805" cy="414010"/>
          </a:xfrm>
        </p:grpSpPr>
        <p:sp>
          <p:nvSpPr>
            <p:cNvPr id="32" name="燕尾形 3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5" name="组合 34"/>
          <p:cNvGrpSpPr/>
          <p:nvPr/>
        </p:nvGrpSpPr>
        <p:grpSpPr>
          <a:xfrm flipH="1">
            <a:off x="101917" y="3291839"/>
            <a:ext cx="344805" cy="318085"/>
            <a:chOff x="3017520" y="601990"/>
            <a:chExt cx="344805" cy="414010"/>
          </a:xfrm>
        </p:grpSpPr>
        <p:sp>
          <p:nvSpPr>
            <p:cNvPr id="36" name="燕尾形 3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8" name="矩形 3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227388" y="2082800"/>
            <a:ext cx="6501248" cy="723900"/>
            <a:chOff x="3328988" y="2082800"/>
            <a:chExt cx="6501248" cy="723900"/>
          </a:xfrm>
        </p:grpSpPr>
        <p:sp>
          <p:nvSpPr>
            <p:cNvPr id="2" name="矩形 1"/>
            <p:cNvSpPr/>
            <p:nvPr/>
          </p:nvSpPr>
          <p:spPr>
            <a:xfrm>
              <a:off x="3328988" y="20828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192588" y="20828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28988" y="26670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192587" y="26670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460225" y="2174845"/>
              <a:ext cx="441146"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一</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227388" y="3028950"/>
            <a:ext cx="6501248" cy="723900"/>
            <a:chOff x="3328988" y="3028950"/>
            <a:chExt cx="6501248" cy="723900"/>
          </a:xfrm>
        </p:grpSpPr>
        <p:sp>
          <p:nvSpPr>
            <p:cNvPr id="45" name="矩形 44"/>
            <p:cNvSpPr/>
            <p:nvPr/>
          </p:nvSpPr>
          <p:spPr>
            <a:xfrm>
              <a:off x="3328988" y="302895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192588" y="3028950"/>
              <a:ext cx="5637648"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328988" y="36131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4192588" y="36131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3460225" y="31209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二</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227388" y="3975100"/>
            <a:ext cx="6501248" cy="723900"/>
            <a:chOff x="3328988" y="3975100"/>
            <a:chExt cx="6501248" cy="723900"/>
          </a:xfrm>
        </p:grpSpPr>
        <p:sp>
          <p:nvSpPr>
            <p:cNvPr id="51" name="矩形 50"/>
            <p:cNvSpPr/>
            <p:nvPr/>
          </p:nvSpPr>
          <p:spPr>
            <a:xfrm>
              <a:off x="3328988" y="39751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192588" y="39751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28988" y="45593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192587" y="45593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460225" y="40671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三</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3227388" y="4921250"/>
            <a:ext cx="6501248" cy="723900"/>
            <a:chOff x="3328988" y="4921250"/>
            <a:chExt cx="6501248" cy="723900"/>
          </a:xfrm>
        </p:grpSpPr>
        <p:sp>
          <p:nvSpPr>
            <p:cNvPr id="57" name="矩形 56"/>
            <p:cNvSpPr/>
            <p:nvPr/>
          </p:nvSpPr>
          <p:spPr>
            <a:xfrm>
              <a:off x="3328988" y="49212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4192587" y="4921250"/>
              <a:ext cx="5637649"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28988" y="55054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192588" y="55054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3460225" y="50132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四</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4" name="矩形 63"/>
          <p:cNvSpPr/>
          <p:nvPr/>
        </p:nvSpPr>
        <p:spPr>
          <a:xfrm>
            <a:off x="88849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框 55"/>
          <p:cNvSpPr txBox="1"/>
          <p:nvPr/>
        </p:nvSpPr>
        <p:spPr>
          <a:xfrm>
            <a:off x="4401287" y="2188895"/>
            <a:ext cx="274947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业务建模的意义和步骤</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4401287" y="3135045"/>
            <a:ext cx="3005951"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业务用例：从外部看企业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4372451" y="4054464"/>
            <a:ext cx="3518913"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业务序列图：从内部解剖企业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4372452" y="4994215"/>
            <a:ext cx="351891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改进业务序列图：开个好方子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3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3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3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3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3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3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3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30000">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14:bounceEnd="30000">
                                          <p:cBhvr additive="base">
                                            <p:cTn id="19" dur="500" fill="hold"/>
                                            <p:tgtEl>
                                              <p:spTgt spid="63"/>
                                            </p:tgtEl>
                                            <p:attrNameLst>
                                              <p:attrName>ppt_x</p:attrName>
                                            </p:attrNameLst>
                                          </p:cBhvr>
                                          <p:tavLst>
                                            <p:tav tm="0">
                                              <p:val>
                                                <p:strVal val="1+#ppt_w/2"/>
                                              </p:val>
                                            </p:tav>
                                            <p:tav tm="100000">
                                              <p:val>
                                                <p:strVal val="#ppt_x"/>
                                              </p:val>
                                            </p:tav>
                                          </p:tavLst>
                                        </p:anim>
                                        <p:anim calcmode="lin" valueType="num" p14:bounceEnd="30000">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609600" y="1585535"/>
            <a:ext cx="10972800" cy="4389120"/>
          </a:xfrm>
        </p:spPr>
        <p:txBody>
          <a:bodyPr/>
          <a:lstStyle/>
          <a:p>
            <a:pPr marL="457200" indent="-457200">
              <a:lnSpc>
                <a:spcPct val="150000"/>
              </a:lnSpc>
              <a:buFont typeface="+mj-lt"/>
              <a:buAutoNum type="arabicPeriod"/>
            </a:pPr>
            <a:r>
              <a:rPr lang="zh-CN" altLang="en-US" dirty="0"/>
              <a:t>明确我们为谁服务（选定愿景要改进的组织）。</a:t>
            </a:r>
            <a:endParaRPr lang="zh-CN" altLang="en-US" dirty="0"/>
          </a:p>
          <a:p>
            <a:pPr marL="457200" indent="-457200">
              <a:lnSpc>
                <a:spcPct val="150000"/>
              </a:lnSpc>
              <a:buFont typeface="+mj-lt"/>
              <a:buAutoNum type="arabicPeriod"/>
            </a:pPr>
            <a:r>
              <a:rPr lang="zh-CN" altLang="en-US" dirty="0">
                <a:solidFill>
                  <a:srgbClr val="FF0000"/>
                </a:solidFill>
              </a:rPr>
              <a:t>要改进的组织是什么现状</a:t>
            </a:r>
            <a:r>
              <a:rPr lang="zh-CN" altLang="en-US" dirty="0"/>
              <a:t>（</a:t>
            </a:r>
            <a:r>
              <a:rPr lang="zh-CN" altLang="en-US" dirty="0">
                <a:solidFill>
                  <a:srgbClr val="FF0000"/>
                </a:solidFill>
              </a:rPr>
              <a:t>业务用例图</a:t>
            </a:r>
            <a:r>
              <a:rPr lang="zh-CN" altLang="en-US" dirty="0"/>
              <a:t>、现状业务序列图）。</a:t>
            </a:r>
            <a:endParaRPr lang="zh-CN" altLang="en-US" dirty="0"/>
          </a:p>
          <a:p>
            <a:pPr marL="457200" indent="-457200">
              <a:lnSpc>
                <a:spcPct val="150000"/>
              </a:lnSpc>
              <a:buFont typeface="+mj-lt"/>
              <a:buAutoNum type="arabicPeriod"/>
            </a:pPr>
            <a:r>
              <a:rPr lang="zh-CN" altLang="en-US" dirty="0"/>
              <a:t>我们如何改进（改进业务序列图）。</a:t>
            </a:r>
            <a:endParaRPr lang="zh-CN" altLang="en-US" dirty="0"/>
          </a:p>
        </p:txBody>
      </p:sp>
      <p:sp>
        <p:nvSpPr>
          <p:cNvPr id="6" name="文本框 5"/>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业务建模的步骤</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331567" y="646137"/>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55634" y="1440392"/>
            <a:ext cx="10450996" cy="4389120"/>
          </a:xfrm>
        </p:spPr>
        <p:txBody>
          <a:bodyPr/>
          <a:lstStyle/>
          <a:p>
            <a:pPr>
              <a:lnSpc>
                <a:spcPct val="150000"/>
              </a:lnSpc>
            </a:pPr>
            <a:r>
              <a:rPr lang="zh-CN" altLang="en-US" dirty="0"/>
              <a:t>从外部看：组织是</a:t>
            </a:r>
            <a:r>
              <a:rPr lang="zh-CN" altLang="en-US" b="1" dirty="0">
                <a:solidFill>
                  <a:srgbClr val="FF0000"/>
                </a:solidFill>
              </a:rPr>
              <a:t>价值</a:t>
            </a:r>
            <a:r>
              <a:rPr lang="zh-CN" altLang="en-US" dirty="0"/>
              <a:t>的集合，用业务用例图来建模。</a:t>
            </a:r>
            <a:endParaRPr lang="en-US" altLang="zh-CN" dirty="0"/>
          </a:p>
          <a:p>
            <a:pPr>
              <a:lnSpc>
                <a:spcPct val="150000"/>
              </a:lnSpc>
            </a:pPr>
            <a:r>
              <a:rPr lang="zh-CN" altLang="en-US" dirty="0"/>
              <a:t>从内部看：组织是</a:t>
            </a:r>
            <a:r>
              <a:rPr lang="zh-CN" altLang="en-US" b="1" dirty="0">
                <a:solidFill>
                  <a:srgbClr val="FF0000"/>
                </a:solidFill>
              </a:rPr>
              <a:t>系统</a:t>
            </a:r>
            <a:r>
              <a:rPr lang="zh-CN" altLang="en-US" dirty="0"/>
              <a:t>的集合</a:t>
            </a:r>
            <a:r>
              <a:rPr lang="en-US" altLang="zh-CN" dirty="0"/>
              <a:t>(</a:t>
            </a:r>
            <a:r>
              <a:rPr lang="zh-CN" altLang="en-US" dirty="0"/>
              <a:t>人是一种智能系统</a:t>
            </a:r>
            <a:r>
              <a:rPr lang="en-US" altLang="zh-CN" dirty="0"/>
              <a:t>)</a:t>
            </a:r>
            <a:r>
              <a:rPr lang="zh-CN" altLang="en-US" dirty="0"/>
              <a:t>，用业务序列图来建模。</a:t>
            </a:r>
            <a:endParaRPr lang="zh-CN" altLang="en-US" dirty="0"/>
          </a:p>
        </p:txBody>
      </p:sp>
      <p:pic>
        <p:nvPicPr>
          <p:cNvPr id="8" name="Picture 2"/>
          <p:cNvPicPr>
            <a:picLocks noChangeAspect="1" noChangeArrowheads="1"/>
          </p:cNvPicPr>
          <p:nvPr/>
        </p:nvPicPr>
        <p:blipFill>
          <a:blip r:embed="rId1"/>
          <a:srcRect l="31055" t="35853" r="29101" b="26356"/>
          <a:stretch>
            <a:fillRect/>
          </a:stretch>
        </p:blipFill>
        <p:spPr bwMode="auto">
          <a:xfrm>
            <a:off x="1706930" y="3903838"/>
            <a:ext cx="3357586" cy="1925674"/>
          </a:xfrm>
          <a:prstGeom prst="rect">
            <a:avLst/>
          </a:prstGeom>
          <a:noFill/>
          <a:ln w="9525">
            <a:noFill/>
            <a:miter lim="800000"/>
            <a:headEnd/>
            <a:tailEnd/>
          </a:ln>
          <a:effectLst/>
        </p:spPr>
      </p:pic>
      <p:pic>
        <p:nvPicPr>
          <p:cNvPr id="9" name="Picture 3"/>
          <p:cNvPicPr>
            <a:picLocks noChangeAspect="1" noChangeArrowheads="1"/>
          </p:cNvPicPr>
          <p:nvPr/>
        </p:nvPicPr>
        <p:blipFill>
          <a:blip r:embed="rId2"/>
          <a:srcRect l="28320" t="29651" r="29492" b="18023"/>
          <a:stretch>
            <a:fillRect/>
          </a:stretch>
        </p:blipFill>
        <p:spPr bwMode="auto">
          <a:xfrm>
            <a:off x="5924440" y="3020388"/>
            <a:ext cx="4500594" cy="3375446"/>
          </a:xfrm>
          <a:prstGeom prst="rect">
            <a:avLst/>
          </a:prstGeom>
          <a:noFill/>
          <a:ln w="9525">
            <a:noFill/>
            <a:miter lim="800000"/>
            <a:headEnd/>
            <a:tailEnd/>
          </a:ln>
          <a:effectLst/>
        </p:spPr>
      </p:pic>
      <p:sp>
        <p:nvSpPr>
          <p:cNvPr id="6" name="文本框 5"/>
          <p:cNvSpPr txBox="1"/>
          <p:nvPr/>
        </p:nvSpPr>
        <p:spPr>
          <a:xfrm>
            <a:off x="274320" y="449590"/>
            <a:ext cx="592982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业务建模第二步：了解组织现状</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6137036" y="595648"/>
            <a:ext cx="491490" cy="318085"/>
            <a:chOff x="3017520" y="601990"/>
            <a:chExt cx="491490" cy="414010"/>
          </a:xfrm>
        </p:grpSpPr>
        <p:sp>
          <p:nvSpPr>
            <p:cNvPr id="16" name="燕尾形 1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燕尾形 16"/>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燕尾形 17"/>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2" presetClass="entr" presetSubtype="4"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331535"/>
            <a:ext cx="10972800" cy="4389120"/>
          </a:xfrm>
        </p:spPr>
        <p:txBody>
          <a:bodyPr/>
          <a:lstStyle/>
          <a:p>
            <a:pPr>
              <a:lnSpc>
                <a:spcPct val="150000"/>
              </a:lnSpc>
            </a:pPr>
            <a:r>
              <a:rPr lang="zh-CN" altLang="en-US" dirty="0"/>
              <a:t>业务用例图帮助我们从</a:t>
            </a:r>
            <a:r>
              <a:rPr lang="zh-CN" altLang="en-US" dirty="0">
                <a:solidFill>
                  <a:srgbClr val="FF0000"/>
                </a:solidFill>
              </a:rPr>
              <a:t>高层次</a:t>
            </a:r>
            <a:r>
              <a:rPr lang="zh-CN" altLang="en-US" dirty="0"/>
              <a:t>了解组织的</a:t>
            </a:r>
            <a:r>
              <a:rPr lang="zh-CN" altLang="en-US" dirty="0">
                <a:solidFill>
                  <a:srgbClr val="FF0000"/>
                </a:solidFill>
              </a:rPr>
              <a:t>业务构成</a:t>
            </a:r>
            <a:r>
              <a:rPr lang="zh-CN" altLang="en-US" dirty="0"/>
              <a:t>。</a:t>
            </a:r>
            <a:endParaRPr lang="en-US" altLang="zh-CN" dirty="0"/>
          </a:p>
          <a:p>
            <a:pPr>
              <a:lnSpc>
                <a:spcPct val="150000"/>
              </a:lnSpc>
            </a:pPr>
            <a:r>
              <a:rPr lang="zh-CN" altLang="en-US" dirty="0"/>
              <a:t>业务用例图的组成</a:t>
            </a:r>
            <a:endParaRPr lang="en-US" altLang="zh-CN" dirty="0"/>
          </a:p>
        </p:txBody>
      </p:sp>
      <p:pic>
        <p:nvPicPr>
          <p:cNvPr id="5" name="Picture 3"/>
          <p:cNvPicPr>
            <a:picLocks noChangeAspect="1" noChangeArrowheads="1"/>
          </p:cNvPicPr>
          <p:nvPr/>
        </p:nvPicPr>
        <p:blipFill>
          <a:blip r:embed="rId1"/>
          <a:srcRect l="32227" t="17442" r="32031" b="46705"/>
          <a:stretch>
            <a:fillRect/>
          </a:stretch>
        </p:blipFill>
        <p:spPr bwMode="auto">
          <a:xfrm>
            <a:off x="4595802" y="3368676"/>
            <a:ext cx="4357718" cy="2643206"/>
          </a:xfrm>
          <a:prstGeom prst="rect">
            <a:avLst/>
          </a:prstGeom>
          <a:noFill/>
          <a:ln w="9525">
            <a:noFill/>
            <a:miter lim="800000"/>
            <a:headEnd/>
            <a:tailEnd/>
          </a:ln>
          <a:effectLst/>
        </p:spPr>
      </p:pic>
      <p:sp>
        <p:nvSpPr>
          <p:cNvPr id="7" name="线形标注 2(带边框和强调线) 6"/>
          <p:cNvSpPr/>
          <p:nvPr/>
        </p:nvSpPr>
        <p:spPr>
          <a:xfrm>
            <a:off x="8310578" y="2511420"/>
            <a:ext cx="1285884" cy="571504"/>
          </a:xfrm>
          <a:prstGeom prst="accentBorderCallout2">
            <a:avLst>
              <a:gd name="adj1" fmla="val 44147"/>
              <a:gd name="adj2" fmla="val -3818"/>
              <a:gd name="adj3" fmla="val 49226"/>
              <a:gd name="adj4" fmla="val -29083"/>
              <a:gd name="adj5" fmla="val 165833"/>
              <a:gd name="adj6" fmla="val -4779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业务组织</a:t>
            </a:r>
            <a:endParaRPr lang="en-US" altLang="zh-CN" b="1" dirty="0">
              <a:latin typeface="微软雅黑" panose="020B0503020204020204" pitchFamily="34" charset="-122"/>
              <a:ea typeface="微软雅黑" panose="020B0503020204020204" pitchFamily="34" charset="-122"/>
            </a:endParaRPr>
          </a:p>
        </p:txBody>
      </p:sp>
      <p:sp>
        <p:nvSpPr>
          <p:cNvPr id="8" name="线形标注 2(带边框和强调线) 7"/>
          <p:cNvSpPr/>
          <p:nvPr/>
        </p:nvSpPr>
        <p:spPr>
          <a:xfrm>
            <a:off x="2452662" y="3797304"/>
            <a:ext cx="1428760" cy="571504"/>
          </a:xfrm>
          <a:prstGeom prst="accentBorderCallout2">
            <a:avLst>
              <a:gd name="adj1" fmla="val 44147"/>
              <a:gd name="adj2" fmla="val 106799"/>
              <a:gd name="adj3" fmla="val 44147"/>
              <a:gd name="adj4" fmla="val 122168"/>
              <a:gd name="adj5" fmla="val 125199"/>
              <a:gd name="adj6" fmla="val 1647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业务执行者</a:t>
            </a:r>
            <a:endParaRPr lang="en-US" altLang="zh-CN" b="1" dirty="0">
              <a:latin typeface="微软雅黑" panose="020B0503020204020204" pitchFamily="34" charset="-122"/>
              <a:ea typeface="微软雅黑" panose="020B0503020204020204" pitchFamily="34" charset="-122"/>
            </a:endParaRPr>
          </a:p>
        </p:txBody>
      </p:sp>
      <p:sp>
        <p:nvSpPr>
          <p:cNvPr id="9" name="线形标注 2(带边框和强调线) 8"/>
          <p:cNvSpPr/>
          <p:nvPr/>
        </p:nvSpPr>
        <p:spPr>
          <a:xfrm>
            <a:off x="9239272" y="5368940"/>
            <a:ext cx="1285884" cy="571504"/>
          </a:xfrm>
          <a:prstGeom prst="accentBorderCallout2">
            <a:avLst>
              <a:gd name="adj1" fmla="val 44147"/>
              <a:gd name="adj2" fmla="val -3818"/>
              <a:gd name="adj3" fmla="val 44146"/>
              <a:gd name="adj4" fmla="val -35856"/>
              <a:gd name="adj5" fmla="val -34800"/>
              <a:gd name="adj6" fmla="val -929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业务用例</a:t>
            </a:r>
            <a:endParaRPr lang="en-US" altLang="zh-CN" b="1"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274320" y="449590"/>
            <a:ext cx="2236510"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业务用例图</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8885357" y="810372"/>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2539405" y="606224"/>
            <a:ext cx="491490" cy="318085"/>
            <a:chOff x="3017520" y="601990"/>
            <a:chExt cx="491490" cy="414010"/>
          </a:xfrm>
        </p:grpSpPr>
        <p:sp>
          <p:nvSpPr>
            <p:cNvPr id="18" name="燕尾形 17"/>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9"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4320" y="449590"/>
            <a:ext cx="592982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回顾：像医生一样解决用户的痛</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6232723" y="638785"/>
            <a:ext cx="491490" cy="318085"/>
            <a:chOff x="3017520" y="601990"/>
            <a:chExt cx="491490" cy="414010"/>
          </a:xfrm>
        </p:grpSpPr>
        <p:sp>
          <p:nvSpPr>
            <p:cNvPr id="5" name="燕尾形 4"/>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燕尾形 5"/>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燕尾形 6"/>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 name="矩形 7"/>
          <p:cNvSpPr/>
          <p:nvPr/>
        </p:nvSpPr>
        <p:spPr>
          <a:xfrm>
            <a:off x="7818120"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内容占位符 2"/>
          <p:cNvSpPr txBox="1"/>
          <p:nvPr/>
        </p:nvSpPr>
        <p:spPr>
          <a:xfrm>
            <a:off x="393700" y="1158874"/>
            <a:ext cx="11261271" cy="50387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endParaRPr lang="zh-CN" altLang="en-US" sz="1800" dirty="0">
              <a:latin typeface="微软雅黑" panose="020B0503020204020204" pitchFamily="34" charset="-122"/>
              <a:ea typeface="微软雅黑" panose="020B0503020204020204" pitchFamily="34" charset="-122"/>
            </a:endParaRPr>
          </a:p>
        </p:txBody>
      </p:sp>
      <p:sp>
        <p:nvSpPr>
          <p:cNvPr id="22" name="文本框 21"/>
          <p:cNvSpPr txBox="1"/>
          <p:nvPr/>
        </p:nvSpPr>
        <p:spPr>
          <a:xfrm>
            <a:off x="991614" y="1756861"/>
            <a:ext cx="1620957" cy="523220"/>
          </a:xfrm>
          <a:prstGeom prst="rect">
            <a:avLst/>
          </a:prstGeom>
          <a:noFill/>
        </p:spPr>
        <p:txBody>
          <a:bodyPr wrap="none" rtlCol="0">
            <a:spAutoFit/>
          </a:bodyPr>
          <a:lstStyle/>
          <a:p>
            <a:r>
              <a:rPr lang="zh-CN" altLang="en-US" sz="2800" dirty="0"/>
              <a:t>企业生存</a:t>
            </a:r>
            <a:endParaRPr lang="zh-CN" altLang="en-US" sz="2800" dirty="0"/>
          </a:p>
        </p:txBody>
      </p:sp>
      <p:sp>
        <p:nvSpPr>
          <p:cNvPr id="23" name="虚尾箭头 22"/>
          <p:cNvSpPr/>
          <p:nvPr/>
        </p:nvSpPr>
        <p:spPr>
          <a:xfrm flipH="1">
            <a:off x="2664822" y="1869141"/>
            <a:ext cx="365760" cy="298660"/>
          </a:xfrm>
          <a:prstGeom prst="strip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4" name="文本框 23"/>
          <p:cNvSpPr txBox="1"/>
          <p:nvPr/>
        </p:nvSpPr>
        <p:spPr>
          <a:xfrm>
            <a:off x="3344743" y="1756861"/>
            <a:ext cx="2339102" cy="523220"/>
          </a:xfrm>
          <a:prstGeom prst="rect">
            <a:avLst/>
          </a:prstGeom>
          <a:noFill/>
        </p:spPr>
        <p:txBody>
          <a:bodyPr wrap="none" rtlCol="0">
            <a:spAutoFit/>
          </a:bodyPr>
          <a:lstStyle/>
          <a:p>
            <a:r>
              <a:rPr lang="zh-CN" altLang="en-US" sz="2800" dirty="0"/>
              <a:t>盈利（赚钱）</a:t>
            </a:r>
            <a:endParaRPr lang="zh-CN" altLang="en-US" sz="2800" dirty="0"/>
          </a:p>
        </p:txBody>
      </p:sp>
      <p:sp>
        <p:nvSpPr>
          <p:cNvPr id="25" name="左大括号 24"/>
          <p:cNvSpPr/>
          <p:nvPr/>
        </p:nvSpPr>
        <p:spPr>
          <a:xfrm rot="5400000">
            <a:off x="3652456" y="1933303"/>
            <a:ext cx="287383" cy="1332411"/>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6" name="文本框 25"/>
          <p:cNvSpPr txBox="1"/>
          <p:nvPr/>
        </p:nvSpPr>
        <p:spPr>
          <a:xfrm>
            <a:off x="2559923" y="2853247"/>
            <a:ext cx="1210588" cy="400110"/>
          </a:xfrm>
          <a:prstGeom prst="rect">
            <a:avLst/>
          </a:prstGeom>
          <a:noFill/>
        </p:spPr>
        <p:txBody>
          <a:bodyPr wrap="none" rtlCol="0">
            <a:spAutoFit/>
          </a:bodyPr>
          <a:lstStyle/>
          <a:p>
            <a:r>
              <a:rPr lang="zh-CN" altLang="en-US" sz="2000" dirty="0"/>
              <a:t>增加收入</a:t>
            </a:r>
            <a:endParaRPr lang="zh-CN" altLang="en-US" sz="2000" dirty="0"/>
          </a:p>
        </p:txBody>
      </p:sp>
      <p:sp>
        <p:nvSpPr>
          <p:cNvPr id="27" name="文本框 26"/>
          <p:cNvSpPr txBox="1"/>
          <p:nvPr/>
        </p:nvSpPr>
        <p:spPr>
          <a:xfrm>
            <a:off x="3897029" y="2853247"/>
            <a:ext cx="1210588" cy="400110"/>
          </a:xfrm>
          <a:prstGeom prst="rect">
            <a:avLst/>
          </a:prstGeom>
          <a:noFill/>
        </p:spPr>
        <p:txBody>
          <a:bodyPr wrap="none" rtlCol="0">
            <a:spAutoFit/>
          </a:bodyPr>
          <a:lstStyle/>
          <a:p>
            <a:r>
              <a:rPr lang="zh-CN" altLang="en-US" sz="2000" dirty="0"/>
              <a:t>降低成本</a:t>
            </a:r>
            <a:endParaRPr lang="zh-CN" altLang="en-US" sz="2000" dirty="0"/>
          </a:p>
        </p:txBody>
      </p:sp>
      <p:sp>
        <p:nvSpPr>
          <p:cNvPr id="28" name="左大括号 27"/>
          <p:cNvSpPr/>
          <p:nvPr/>
        </p:nvSpPr>
        <p:spPr>
          <a:xfrm rot="16200000" flipV="1">
            <a:off x="3656754" y="2906875"/>
            <a:ext cx="287383" cy="1332411"/>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文本框 28"/>
          <p:cNvSpPr txBox="1"/>
          <p:nvPr/>
        </p:nvSpPr>
        <p:spPr>
          <a:xfrm>
            <a:off x="2738492" y="3914297"/>
            <a:ext cx="2262158" cy="646331"/>
          </a:xfrm>
          <a:prstGeom prst="rect">
            <a:avLst/>
          </a:prstGeom>
          <a:noFill/>
        </p:spPr>
        <p:txBody>
          <a:bodyPr wrap="none" rtlCol="0">
            <a:spAutoFit/>
          </a:bodyPr>
          <a:lstStyle/>
          <a:p>
            <a:pPr algn="ctr"/>
            <a:r>
              <a:rPr lang="zh-CN" altLang="en-US" dirty="0"/>
              <a:t>不断面对挑战和问题</a:t>
            </a:r>
            <a:endParaRPr lang="en-US" altLang="zh-CN" dirty="0"/>
          </a:p>
          <a:p>
            <a:pPr algn="ctr"/>
            <a:r>
              <a:rPr lang="zh-CN" altLang="en-US" dirty="0"/>
              <a:t>（客户的痛点）</a:t>
            </a:r>
            <a:endParaRPr lang="zh-CN" altLang="en-US" dirty="0"/>
          </a:p>
        </p:txBody>
      </p:sp>
      <p:sp>
        <p:nvSpPr>
          <p:cNvPr id="30" name="虚尾箭头 29"/>
          <p:cNvSpPr/>
          <p:nvPr/>
        </p:nvSpPr>
        <p:spPr>
          <a:xfrm rot="2238564" flipH="1">
            <a:off x="4706612" y="4606307"/>
            <a:ext cx="522514" cy="381597"/>
          </a:xfrm>
          <a:prstGeom prst="striped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31" name="文本框 30"/>
          <p:cNvSpPr txBox="1"/>
          <p:nvPr/>
        </p:nvSpPr>
        <p:spPr>
          <a:xfrm>
            <a:off x="4207131" y="5201424"/>
            <a:ext cx="3057247" cy="523220"/>
          </a:xfrm>
          <a:prstGeom prst="rect">
            <a:avLst/>
          </a:prstGeom>
          <a:noFill/>
        </p:spPr>
        <p:txBody>
          <a:bodyPr wrap="none" rtlCol="0">
            <a:spAutoFit/>
          </a:bodyPr>
          <a:lstStyle/>
          <a:p>
            <a:r>
              <a:rPr lang="zh-CN" altLang="en-US" sz="2800" dirty="0"/>
              <a:t>企业投入（花钱）</a:t>
            </a:r>
            <a:endParaRPr lang="zh-CN" altLang="en-US" sz="2800" dirty="0"/>
          </a:p>
        </p:txBody>
      </p:sp>
      <p:sp>
        <p:nvSpPr>
          <p:cNvPr id="32" name="椭圆形标注 31"/>
          <p:cNvSpPr/>
          <p:nvPr/>
        </p:nvSpPr>
        <p:spPr>
          <a:xfrm>
            <a:off x="765822" y="5079048"/>
            <a:ext cx="2337993" cy="992777"/>
          </a:xfrm>
          <a:prstGeom prst="wedgeEllipseCallout">
            <a:avLst>
              <a:gd name="adj1" fmla="val 66221"/>
              <a:gd name="adj2" fmla="val -10723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b="1" dirty="0">
                <a:solidFill>
                  <a:schemeClr val="tx1"/>
                </a:solidFill>
              </a:rPr>
              <a:t>如果能解决好这里，客户就愿意付费</a:t>
            </a:r>
            <a:endParaRPr lang="zh-CN" altLang="en-US" b="1" dirty="0">
              <a:solidFill>
                <a:schemeClr val="tx1"/>
              </a:solidFill>
            </a:endParaRPr>
          </a:p>
        </p:txBody>
      </p:sp>
      <p:graphicFrame>
        <p:nvGraphicFramePr>
          <p:cNvPr id="33" name="图示 32"/>
          <p:cNvGraphicFramePr/>
          <p:nvPr/>
        </p:nvGraphicFramePr>
        <p:xfrm>
          <a:off x="7264378" y="1204963"/>
          <a:ext cx="4648778" cy="541866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29122" y="1415466"/>
            <a:ext cx="10450077" cy="4389120"/>
          </a:xfrm>
        </p:spPr>
        <p:txBody>
          <a:bodyPr/>
          <a:lstStyle/>
          <a:p>
            <a:pPr>
              <a:lnSpc>
                <a:spcPct val="150000"/>
              </a:lnSpc>
            </a:pPr>
            <a:r>
              <a:rPr lang="zh-CN" altLang="en-US" b="1" dirty="0"/>
              <a:t>业务执行者</a:t>
            </a:r>
            <a:r>
              <a:rPr lang="en-US" altLang="zh-CN" b="1" dirty="0"/>
              <a:t>[Business  Actor]</a:t>
            </a:r>
            <a:endParaRPr lang="en-US" altLang="zh-CN" dirty="0"/>
          </a:p>
          <a:p>
            <a:pPr lvl="1">
              <a:lnSpc>
                <a:spcPct val="150000"/>
              </a:lnSpc>
            </a:pPr>
            <a:r>
              <a:rPr lang="zh-CN" altLang="en-US" dirty="0"/>
              <a:t>在业务组织之</a:t>
            </a:r>
            <a:r>
              <a:rPr lang="zh-CN" altLang="en-US" dirty="0">
                <a:solidFill>
                  <a:srgbClr val="FF0000"/>
                </a:solidFill>
              </a:rPr>
              <a:t>外</a:t>
            </a:r>
            <a:r>
              <a:rPr lang="zh-CN" altLang="en-US" dirty="0"/>
              <a:t>，与其交互，享受其价值的</a:t>
            </a:r>
            <a:r>
              <a:rPr lang="zh-CN" altLang="en-US" dirty="0">
                <a:solidFill>
                  <a:srgbClr val="FF0000"/>
                </a:solidFill>
              </a:rPr>
              <a:t>人或组织</a:t>
            </a:r>
            <a:r>
              <a:rPr lang="zh-CN" altLang="en-US" dirty="0"/>
              <a:t>。</a:t>
            </a:r>
            <a:endParaRPr lang="en-US" altLang="zh-CN" dirty="0"/>
          </a:p>
          <a:p>
            <a:pPr lvl="1">
              <a:lnSpc>
                <a:spcPct val="150000"/>
              </a:lnSpc>
            </a:pPr>
            <a:r>
              <a:rPr lang="zh-CN" altLang="en-US" dirty="0"/>
              <a:t>例如储户是银行的业务执行者，食客是餐馆的业务执行者。</a:t>
            </a:r>
            <a:endParaRPr lang="en-US" altLang="zh-CN" dirty="0"/>
          </a:p>
        </p:txBody>
      </p:sp>
      <p:pic>
        <p:nvPicPr>
          <p:cNvPr id="1029" name="Picture 5"/>
          <p:cNvPicPr>
            <a:picLocks noChangeAspect="1" noChangeArrowheads="1"/>
          </p:cNvPicPr>
          <p:nvPr/>
        </p:nvPicPr>
        <p:blipFill>
          <a:blip r:embed="rId1"/>
          <a:srcRect l="15625" t="23972" r="18750" b="13331"/>
          <a:stretch>
            <a:fillRect/>
          </a:stretch>
        </p:blipFill>
        <p:spPr bwMode="auto">
          <a:xfrm>
            <a:off x="4952992" y="3663952"/>
            <a:ext cx="1500198" cy="2428892"/>
          </a:xfrm>
          <a:prstGeom prst="rect">
            <a:avLst/>
          </a:prstGeom>
          <a:noFill/>
          <a:ln w="9525">
            <a:noFill/>
            <a:miter lim="800000"/>
            <a:headEnd/>
            <a:tailEnd/>
          </a:ln>
          <a:effectLst/>
        </p:spPr>
      </p:pic>
      <p:sp>
        <p:nvSpPr>
          <p:cNvPr id="5" name="文本框 4"/>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识别业务执行者</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331567" y="646137"/>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p:cNvPicPr>
            <a:picLocks noChangeAspect="1" noChangeArrowheads="1"/>
          </p:cNvPicPr>
          <p:nvPr/>
        </p:nvPicPr>
        <p:blipFill>
          <a:blip r:embed="rId1"/>
          <a:srcRect l="8677" t="11628" r="6283" b="9302"/>
          <a:stretch>
            <a:fillRect/>
          </a:stretch>
        </p:blipFill>
        <p:spPr bwMode="auto">
          <a:xfrm>
            <a:off x="2024034" y="2533646"/>
            <a:ext cx="3843644" cy="2667018"/>
          </a:xfrm>
          <a:prstGeom prst="rect">
            <a:avLst/>
          </a:prstGeom>
          <a:noFill/>
          <a:ln w="9525">
            <a:noFill/>
            <a:miter lim="800000"/>
            <a:headEnd/>
            <a:tailEnd/>
          </a:ln>
          <a:effectLst/>
        </p:spPr>
      </p:pic>
      <p:pic>
        <p:nvPicPr>
          <p:cNvPr id="9" name="Picture 4"/>
          <p:cNvPicPr>
            <a:picLocks noChangeAspect="1" noChangeArrowheads="1"/>
          </p:cNvPicPr>
          <p:nvPr/>
        </p:nvPicPr>
        <p:blipFill>
          <a:blip r:embed="rId2"/>
          <a:srcRect l="8721" t="12000" r="6249" b="9999"/>
          <a:stretch>
            <a:fillRect/>
          </a:stretch>
        </p:blipFill>
        <p:spPr bwMode="auto">
          <a:xfrm>
            <a:off x="6453190" y="2533645"/>
            <a:ext cx="4000528" cy="2667019"/>
          </a:xfrm>
          <a:prstGeom prst="rect">
            <a:avLst/>
          </a:prstGeom>
          <a:noFill/>
          <a:ln w="9525">
            <a:noFill/>
            <a:miter lim="800000"/>
            <a:headEnd/>
            <a:tailEnd/>
          </a:ln>
          <a:effectLst/>
        </p:spPr>
      </p:pic>
      <p:sp>
        <p:nvSpPr>
          <p:cNvPr id="10" name="矩形 9"/>
          <p:cNvSpPr/>
          <p:nvPr/>
        </p:nvSpPr>
        <p:spPr>
          <a:xfrm>
            <a:off x="1881158" y="2557458"/>
            <a:ext cx="1071570" cy="25717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096000" y="2557458"/>
            <a:ext cx="1071570" cy="25717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识别业务执行者用例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3" name="直接连接符 1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4152305" y="601915"/>
            <a:ext cx="491490" cy="318085"/>
            <a:chOff x="3017520" y="601990"/>
            <a:chExt cx="491490" cy="414010"/>
          </a:xfrm>
        </p:grpSpPr>
        <p:sp>
          <p:nvSpPr>
            <p:cNvPr id="20" name="燕尾形 19"/>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燕尾形 20"/>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10"/>
                                        </p:tgtEl>
                                        <p:attrNameLst>
                                          <p:attrName>ppt_x</p:attrName>
                                        </p:attrNameLst>
                                      </p:cBhvr>
                                      <p:tavLst>
                                        <p:tav tm="0">
                                          <p:val>
                                            <p:strVal val="ppt_x"/>
                                          </p:val>
                                        </p:tav>
                                        <p:tav tm="100000">
                                          <p:val>
                                            <p:strVal val="ppt_x"/>
                                          </p:val>
                                        </p:tav>
                                      </p:tavLst>
                                    </p:anim>
                                    <p:anim calcmode="lin" valueType="num">
                                      <p:cBhvr additive="base">
                                        <p:cTn id="7" dur="500"/>
                                        <p:tgtEl>
                                          <p:spTgt spid="10"/>
                                        </p:tgtEl>
                                        <p:attrNameLst>
                                          <p:attrName>ppt_y</p:attrName>
                                        </p:attrNameLst>
                                      </p:cBhvr>
                                      <p:tavLst>
                                        <p:tav tm="0">
                                          <p:val>
                                            <p:strVal val="ppt_y"/>
                                          </p:val>
                                        </p:tav>
                                        <p:tav tm="100000">
                                          <p:val>
                                            <p:strVal val="1+ppt_h/2"/>
                                          </p:val>
                                        </p:tav>
                                      </p:tavLst>
                                    </p:anim>
                                    <p:set>
                                      <p:cBhvr>
                                        <p:cTn id="8" dur="1" fill="hold">
                                          <p:stCondLst>
                                            <p:cond delay="499"/>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11"/>
                                        </p:tgtEl>
                                        <p:attrNameLst>
                                          <p:attrName>ppt_x</p:attrName>
                                        </p:attrNameLst>
                                      </p:cBhvr>
                                      <p:tavLst>
                                        <p:tav tm="0">
                                          <p:val>
                                            <p:strVal val="ppt_x"/>
                                          </p:val>
                                        </p:tav>
                                        <p:tav tm="100000">
                                          <p:val>
                                            <p:strVal val="ppt_x"/>
                                          </p:val>
                                        </p:tav>
                                      </p:tavLst>
                                    </p:anim>
                                    <p:anim calcmode="lin" valueType="num">
                                      <p:cBhvr additive="base">
                                        <p:cTn id="13" dur="500"/>
                                        <p:tgtEl>
                                          <p:spTgt spid="11"/>
                                        </p:tgtEl>
                                        <p:attrNameLst>
                                          <p:attrName>ppt_y</p:attrName>
                                        </p:attrNameLst>
                                      </p:cBhvr>
                                      <p:tavLst>
                                        <p:tav tm="0">
                                          <p:val>
                                            <p:strVal val="ppt_y"/>
                                          </p:val>
                                        </p:tav>
                                        <p:tav tm="100000">
                                          <p:val>
                                            <p:strVal val="1+ppt_h/2"/>
                                          </p:val>
                                        </p:tav>
                                      </p:tavLst>
                                    </p:anim>
                                    <p:set>
                                      <p:cBhvr>
                                        <p:cTn id="14"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1"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7" name="Picture 3"/>
          <p:cNvPicPr>
            <a:picLocks noChangeAspect="1" noChangeArrowheads="1"/>
          </p:cNvPicPr>
          <p:nvPr/>
        </p:nvPicPr>
        <p:blipFill>
          <a:blip r:embed="rId1"/>
          <a:srcRect/>
          <a:stretch>
            <a:fillRect/>
          </a:stretch>
        </p:blipFill>
        <p:spPr bwMode="auto">
          <a:xfrm>
            <a:off x="4810117" y="3786191"/>
            <a:ext cx="2412083" cy="1557167"/>
          </a:xfrm>
          <a:prstGeom prst="rect">
            <a:avLst/>
          </a:prstGeom>
          <a:noFill/>
          <a:ln w="9525">
            <a:noFill/>
            <a:miter lim="800000"/>
            <a:headEnd/>
            <a:tailEnd/>
          </a:ln>
          <a:effectLst/>
        </p:spPr>
      </p:pic>
      <p:sp>
        <p:nvSpPr>
          <p:cNvPr id="3" name="内容占位符 2"/>
          <p:cNvSpPr>
            <a:spLocks noGrp="1"/>
          </p:cNvSpPr>
          <p:nvPr>
            <p:ph idx="1"/>
          </p:nvPr>
        </p:nvSpPr>
        <p:spPr>
          <a:xfrm>
            <a:off x="863600" y="1547435"/>
            <a:ext cx="10464800" cy="4136726"/>
          </a:xfrm>
        </p:spPr>
        <p:txBody>
          <a:bodyPr/>
          <a:lstStyle/>
          <a:p>
            <a:pPr>
              <a:lnSpc>
                <a:spcPct val="150000"/>
              </a:lnSpc>
            </a:pPr>
            <a:r>
              <a:rPr lang="zh-CN" altLang="en-US" b="1" dirty="0"/>
              <a:t>业务用例</a:t>
            </a:r>
            <a:r>
              <a:rPr lang="en-US" altLang="zh-CN" b="1" dirty="0"/>
              <a:t>[Business Use Case]</a:t>
            </a:r>
            <a:endParaRPr lang="en-US" altLang="zh-CN" b="1" dirty="0"/>
          </a:p>
          <a:p>
            <a:pPr lvl="1">
              <a:lnSpc>
                <a:spcPct val="150000"/>
              </a:lnSpc>
            </a:pPr>
            <a:r>
              <a:rPr lang="zh-CN" altLang="en-US" dirty="0"/>
              <a:t>业务组织为业务执行者提供的</a:t>
            </a:r>
            <a:r>
              <a:rPr lang="zh-CN" altLang="en-US" dirty="0">
                <a:solidFill>
                  <a:srgbClr val="FF0000"/>
                </a:solidFill>
              </a:rPr>
              <a:t>价值</a:t>
            </a:r>
            <a:r>
              <a:rPr lang="zh-CN" altLang="en-US" dirty="0"/>
              <a:t>。例如银行的业务用例有存款、贷款等；餐馆的业务用例有吃饭。</a:t>
            </a:r>
            <a:endParaRPr lang="en-US" altLang="zh-CN" dirty="0"/>
          </a:p>
        </p:txBody>
      </p:sp>
      <p:sp>
        <p:nvSpPr>
          <p:cNvPr id="5" name="文本框 4"/>
          <p:cNvSpPr txBox="1"/>
          <p:nvPr/>
        </p:nvSpPr>
        <p:spPr>
          <a:xfrm>
            <a:off x="274320" y="449590"/>
            <a:ext cx="264687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识别业务用例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2921198" y="607423"/>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内容占位符 4"/>
          <p:cNvGraphicFramePr/>
          <p:nvPr/>
        </p:nvGraphicFramePr>
        <p:xfrm>
          <a:off x="1387444" y="1623712"/>
          <a:ext cx="3500462" cy="4251960"/>
        </p:xfrm>
        <a:graphic>
          <a:graphicData uri="http://schemas.openxmlformats.org/drawingml/2006/table">
            <a:tbl>
              <a:tblPr firstRow="1" bandRow="1"/>
              <a:tblGrid>
                <a:gridCol w="497599"/>
                <a:gridCol w="3002863"/>
              </a:tblGrid>
              <a:tr h="640080">
                <a:tc>
                  <a:txBody>
                    <a:bodyPr/>
                    <a:lstStyle/>
                    <a:p>
                      <a:r>
                        <a:rPr lang="zh-CN" altLang="en-US" sz="1800" dirty="0">
                          <a:latin typeface="微软雅黑" panose="020B0503020204020204" pitchFamily="34" charset="-122"/>
                          <a:ea typeface="微软雅黑" panose="020B0503020204020204" pitchFamily="34" charset="-122"/>
                        </a:rPr>
                        <a:t>老大</a:t>
                      </a:r>
                      <a:endParaRPr lang="zh-CN" altLang="en-US" sz="1800" dirty="0">
                        <a:latin typeface="微软雅黑" panose="020B0503020204020204" pitchFamily="34" charset="-122"/>
                        <a:ea typeface="微软雅黑" panose="020B0503020204020204" pitchFamily="34" charset="-122"/>
                      </a:endParaRPr>
                    </a:p>
                  </a:txBody>
                  <a:tcPr>
                    <a:cell3D prstMaterial="dkEdge">
                      <a:bevel/>
                      <a:lightRig rig="flood" dir="t"/>
                    </a:cell3D>
                  </a:tcPr>
                </a:tc>
                <a:tc>
                  <a:txBody>
                    <a:bodyPr/>
                    <a:lstStyle/>
                    <a:p>
                      <a:pPr marL="0" algn="l" defTabSz="914400" rtl="0" eaLnBrk="1" latinLnBrk="0" hangingPunct="1">
                        <a:spcBef>
                          <a:spcPct val="50000"/>
                        </a:spcBef>
                      </a:pPr>
                      <a:r>
                        <a:rPr lang="zh-CN" altLang="en-US" sz="1800" kern="1200" dirty="0">
                          <a:solidFill>
                            <a:schemeClr val="tx1"/>
                          </a:solidFill>
                          <a:latin typeface="微软雅黑" panose="020B0503020204020204" pitchFamily="34" charset="-122"/>
                          <a:ea typeface="微软雅黑" panose="020B0503020204020204" pitchFamily="34" charset="-122"/>
                          <a:cs typeface="+mn-cs"/>
                        </a:rPr>
                        <a:t>财神银行总经理</a:t>
                      </a:r>
                      <a:endParaRPr lang="en-US" altLang="zh-CN" sz="1800" kern="1200" dirty="0">
                        <a:solidFill>
                          <a:schemeClr val="tx1"/>
                        </a:solidFill>
                        <a:latin typeface="微软雅黑" panose="020B0503020204020204" pitchFamily="34" charset="-122"/>
                        <a:ea typeface="微软雅黑" panose="020B0503020204020204" pitchFamily="34" charset="-122"/>
                        <a:cs typeface="+mn-cs"/>
                      </a:endParaRPr>
                    </a:p>
                  </a:txBody>
                  <a:tcPr>
                    <a:cell3D prstMaterial="dkEdge">
                      <a:bevel/>
                      <a:lightRig rig="flood" dir="t"/>
                    </a:cell3D>
                  </a:tcPr>
                </a:tc>
              </a:tr>
              <a:tr h="471494">
                <a:tc>
                  <a:txBody>
                    <a:bodyPr/>
                    <a:lstStyle/>
                    <a:p>
                      <a:r>
                        <a:rPr lang="zh-CN" altLang="en-US" sz="1800" dirty="0">
                          <a:latin typeface="微软雅黑" panose="020B0503020204020204" pitchFamily="34" charset="-122"/>
                          <a:ea typeface="微软雅黑" panose="020B0503020204020204" pitchFamily="34" charset="-122"/>
                        </a:rPr>
                        <a:t>愿景</a:t>
                      </a:r>
                      <a:endParaRPr lang="zh-CN" altLang="en-US" sz="1800" dirty="0">
                        <a:latin typeface="微软雅黑" panose="020B0503020204020204" pitchFamily="34" charset="-122"/>
                        <a:ea typeface="微软雅黑" panose="020B0503020204020204" pitchFamily="34" charset="-122"/>
                      </a:endParaRPr>
                    </a:p>
                  </a:txBody>
                  <a:tcPr>
                    <a:cell3D prstMaterial="dkEdge">
                      <a:bevel/>
                      <a:lightRig rig="flood" dir="t"/>
                    </a:cell3D>
                  </a:tcPr>
                </a:tc>
                <a:tc>
                  <a:txBody>
                    <a:bodyPr/>
                    <a:lstStyle/>
                    <a:p>
                      <a:pPr marL="0" algn="l" defTabSz="914400" rtl="0" eaLnBrk="1" latinLnBrk="0" hangingPunct="1">
                        <a:spcBef>
                          <a:spcPct val="50000"/>
                        </a:spcBef>
                      </a:pPr>
                      <a:r>
                        <a:rPr lang="zh-CN" altLang="en-US" sz="1800" kern="1200" dirty="0">
                          <a:solidFill>
                            <a:schemeClr val="tx1"/>
                          </a:solidFill>
                          <a:latin typeface="微软雅黑" panose="020B0503020204020204" pitchFamily="34" charset="-122"/>
                          <a:ea typeface="微软雅黑" panose="020B0503020204020204" pitchFamily="34" charset="-122"/>
                          <a:cs typeface="+mn-cs"/>
                        </a:rPr>
                        <a:t>提高用户满意度，增强核心竞争力</a:t>
                      </a:r>
                      <a:endParaRPr lang="zh-CN" altLang="en-US" sz="1800" kern="1200" dirty="0">
                        <a:solidFill>
                          <a:schemeClr val="tx1"/>
                        </a:solidFill>
                        <a:latin typeface="微软雅黑" panose="020B0503020204020204" pitchFamily="34" charset="-122"/>
                        <a:ea typeface="微软雅黑" panose="020B0503020204020204" pitchFamily="34" charset="-122"/>
                        <a:cs typeface="+mn-cs"/>
                      </a:endParaRPr>
                    </a:p>
                  </a:txBody>
                  <a:tcPr>
                    <a:cell3D prstMaterial="dkEdge">
                      <a:bevel/>
                      <a:lightRig rig="flood" dir="t"/>
                    </a:cell3D>
                  </a:tcPr>
                </a:tc>
              </a:tr>
              <a:tr h="2009505">
                <a:tc>
                  <a:txBody>
                    <a:bodyPr/>
                    <a:lstStyle/>
                    <a:p>
                      <a:r>
                        <a:rPr lang="zh-CN" altLang="en-US" sz="1800" dirty="0">
                          <a:latin typeface="微软雅黑" panose="020B0503020204020204" pitchFamily="34" charset="-122"/>
                          <a:ea typeface="微软雅黑" panose="020B0503020204020204" pitchFamily="34" charset="-122"/>
                        </a:rPr>
                        <a:t>度量指标</a:t>
                      </a:r>
                      <a:endParaRPr lang="zh-CN" altLang="en-US" sz="1800" dirty="0">
                        <a:latin typeface="微软雅黑" panose="020B0503020204020204" pitchFamily="34" charset="-122"/>
                        <a:ea typeface="微软雅黑" panose="020B0503020204020204" pitchFamily="34" charset="-122"/>
                      </a:endParaRPr>
                    </a:p>
                  </a:txBody>
                  <a:tcPr>
                    <a:cell3D prstMaterial="dkEdge">
                      <a:bevel/>
                      <a:lightRig rig="flood" dir="t"/>
                    </a:cell3D>
                  </a:tcPr>
                </a:tc>
                <a:tc>
                  <a:txBody>
                    <a:bodyPr/>
                    <a:lstStyle/>
                    <a:p>
                      <a:pPr marL="457200" marR="0" indent="-457200" algn="l" defTabSz="914400" rtl="0" eaLnBrk="1" fontAlgn="auto" latinLnBrk="0" hangingPunct="1">
                        <a:lnSpc>
                          <a:spcPct val="150000"/>
                        </a:lnSpc>
                        <a:spcBef>
                          <a:spcPts val="0"/>
                        </a:spcBef>
                        <a:spcAft>
                          <a:spcPts val="0"/>
                        </a:spcAft>
                        <a:buClrTx/>
                        <a:buSzTx/>
                        <a:buFont typeface="+mj-lt"/>
                        <a:buAutoNum type="arabicPeriod"/>
                        <a:defRPr/>
                      </a:pPr>
                      <a:r>
                        <a:rPr lang="zh-CN" altLang="en-US" sz="1800" kern="1200" dirty="0">
                          <a:solidFill>
                            <a:schemeClr val="tx1"/>
                          </a:solidFill>
                          <a:latin typeface="微软雅黑" panose="020B0503020204020204" pitchFamily="34" charset="-122"/>
                          <a:ea typeface="微软雅黑" panose="020B0503020204020204" pitchFamily="34" charset="-122"/>
                          <a:cs typeface="+mn-cs"/>
                        </a:rPr>
                        <a:t>缩短用户办理普通存取款和转账业务的时间；</a:t>
                      </a:r>
                      <a:endParaRPr lang="zh-CN" altLang="en-US" sz="1800" kern="1200" dirty="0">
                        <a:solidFill>
                          <a:schemeClr val="tx1"/>
                        </a:solidFill>
                        <a:latin typeface="微软雅黑" panose="020B0503020204020204" pitchFamily="34" charset="-122"/>
                        <a:ea typeface="微软雅黑" panose="020B0503020204020204" pitchFamily="34" charset="-122"/>
                        <a:cs typeface="+mn-cs"/>
                      </a:endParaRPr>
                    </a:p>
                    <a:p>
                      <a:pPr marL="457200" marR="0" indent="-457200" algn="l" defTabSz="914400" rtl="0" eaLnBrk="1" fontAlgn="auto" latinLnBrk="0" hangingPunct="1">
                        <a:lnSpc>
                          <a:spcPct val="150000"/>
                        </a:lnSpc>
                        <a:spcBef>
                          <a:spcPts val="0"/>
                        </a:spcBef>
                        <a:spcAft>
                          <a:spcPts val="0"/>
                        </a:spcAft>
                        <a:buClrTx/>
                        <a:buSzTx/>
                        <a:buFont typeface="+mj-lt"/>
                        <a:buAutoNum type="arabicPeriod"/>
                        <a:defRPr/>
                      </a:pPr>
                      <a:r>
                        <a:rPr lang="zh-CN" altLang="en-US" sz="1800" kern="1200" dirty="0">
                          <a:solidFill>
                            <a:schemeClr val="tx1"/>
                          </a:solidFill>
                          <a:latin typeface="微软雅黑" panose="020B0503020204020204" pitchFamily="34" charset="-122"/>
                          <a:ea typeface="微软雅黑" panose="020B0503020204020204" pitchFamily="34" charset="-122"/>
                          <a:cs typeface="+mn-cs"/>
                        </a:rPr>
                        <a:t>增加</a:t>
                      </a:r>
                      <a:r>
                        <a:rPr lang="en-US" altLang="zh-CN" sz="1800" kern="1200" dirty="0">
                          <a:solidFill>
                            <a:schemeClr val="tx1"/>
                          </a:solidFill>
                          <a:latin typeface="微软雅黑" panose="020B0503020204020204" pitchFamily="34" charset="-122"/>
                          <a:ea typeface="微软雅黑" panose="020B0503020204020204" pitchFamily="34" charset="-122"/>
                          <a:cs typeface="+mn-cs"/>
                        </a:rPr>
                        <a:t>7*24</a:t>
                      </a:r>
                      <a:r>
                        <a:rPr lang="zh-CN" altLang="en-US" sz="1800" kern="1200" dirty="0">
                          <a:solidFill>
                            <a:schemeClr val="tx1"/>
                          </a:solidFill>
                          <a:latin typeface="微软雅黑" panose="020B0503020204020204" pitchFamily="34" charset="-122"/>
                          <a:ea typeface="微软雅黑" panose="020B0503020204020204" pitchFamily="34" charset="-122"/>
                          <a:cs typeface="+mn-cs"/>
                        </a:rPr>
                        <a:t>小时不间断的普通存取款和转账业务的服务；</a:t>
                      </a:r>
                      <a:endParaRPr lang="zh-CN" altLang="en-US" sz="1800" kern="1200" dirty="0">
                        <a:solidFill>
                          <a:schemeClr val="tx1"/>
                        </a:solidFill>
                        <a:latin typeface="微软雅黑" panose="020B0503020204020204" pitchFamily="34" charset="-122"/>
                        <a:ea typeface="微软雅黑" panose="020B0503020204020204" pitchFamily="34" charset="-122"/>
                        <a:cs typeface="+mn-cs"/>
                      </a:endParaRPr>
                    </a:p>
                    <a:p>
                      <a:pPr marL="457200" marR="0" indent="-457200" algn="l" defTabSz="914400" rtl="0" eaLnBrk="1" fontAlgn="auto" latinLnBrk="0" hangingPunct="1">
                        <a:lnSpc>
                          <a:spcPct val="150000"/>
                        </a:lnSpc>
                        <a:spcBef>
                          <a:spcPts val="0"/>
                        </a:spcBef>
                        <a:spcAft>
                          <a:spcPts val="0"/>
                        </a:spcAft>
                        <a:buClrTx/>
                        <a:buSzTx/>
                        <a:buFont typeface="+mj-lt"/>
                        <a:buAutoNum type="arabicPeriod"/>
                        <a:defRPr/>
                      </a:pPr>
                      <a:r>
                        <a:rPr lang="zh-CN" altLang="en-US" sz="1800" kern="1200" dirty="0">
                          <a:solidFill>
                            <a:schemeClr val="tx1"/>
                          </a:solidFill>
                          <a:latin typeface="微软雅黑" panose="020B0503020204020204" pitchFamily="34" charset="-122"/>
                          <a:ea typeface="微软雅黑" panose="020B0503020204020204" pitchFamily="34" charset="-122"/>
                          <a:cs typeface="+mn-cs"/>
                        </a:rPr>
                        <a:t>精简从事普通存取款和转账业务职员的工作量；</a:t>
                      </a:r>
                      <a:endParaRPr lang="en-US" altLang="zh-CN" sz="1800" kern="1200" dirty="0">
                        <a:solidFill>
                          <a:schemeClr val="tx1"/>
                        </a:solidFill>
                        <a:latin typeface="微软雅黑" panose="020B0503020204020204" pitchFamily="34" charset="-122"/>
                        <a:ea typeface="微软雅黑" panose="020B0503020204020204" pitchFamily="34" charset="-122"/>
                        <a:cs typeface="+mn-cs"/>
                      </a:endParaRPr>
                    </a:p>
                  </a:txBody>
                  <a:tcPr>
                    <a:cell3D prstMaterial="dkEdge">
                      <a:bevel/>
                      <a:lightRig rig="flood" dir="t"/>
                    </a:cell3D>
                  </a:tcPr>
                </a:tc>
              </a:tr>
            </a:tbl>
          </a:graphicData>
        </a:graphic>
      </p:graphicFrame>
      <p:pic>
        <p:nvPicPr>
          <p:cNvPr id="2050" name="Picture 2"/>
          <p:cNvPicPr>
            <a:picLocks noChangeAspect="1" noChangeArrowheads="1"/>
          </p:cNvPicPr>
          <p:nvPr/>
        </p:nvPicPr>
        <p:blipFill>
          <a:blip r:embed="rId1"/>
          <a:srcRect l="15234" t="21318" r="38476" b="16666"/>
          <a:stretch>
            <a:fillRect/>
          </a:stretch>
        </p:blipFill>
        <p:spPr bwMode="auto">
          <a:xfrm>
            <a:off x="5243210" y="1725602"/>
            <a:ext cx="5379058" cy="4357718"/>
          </a:xfrm>
          <a:prstGeom prst="rect">
            <a:avLst/>
          </a:prstGeom>
          <a:noFill/>
          <a:ln w="9525">
            <a:noFill/>
            <a:miter lim="800000"/>
            <a:headEnd/>
            <a:tailEnd/>
          </a:ln>
          <a:effectLst/>
        </p:spPr>
      </p:pic>
      <p:sp>
        <p:nvSpPr>
          <p:cNvPr id="8" name="矩形 7"/>
          <p:cNvSpPr/>
          <p:nvPr/>
        </p:nvSpPr>
        <p:spPr>
          <a:xfrm>
            <a:off x="7881950" y="1439850"/>
            <a:ext cx="1643074" cy="714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业务组织？</a:t>
            </a:r>
            <a:endParaRPr lang="zh-CN" altLang="en-US" sz="2400" dirty="0">
              <a:latin typeface="微软雅黑" panose="020B0503020204020204" pitchFamily="34" charset="-122"/>
              <a:ea typeface="微软雅黑" panose="020B0503020204020204" pitchFamily="34" charset="-122"/>
            </a:endParaRPr>
          </a:p>
        </p:txBody>
      </p:sp>
      <p:sp>
        <p:nvSpPr>
          <p:cNvPr id="9" name="矩形 8"/>
          <p:cNvSpPr/>
          <p:nvPr/>
        </p:nvSpPr>
        <p:spPr>
          <a:xfrm>
            <a:off x="5238744" y="3511552"/>
            <a:ext cx="928694" cy="14287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业务参与者？</a:t>
            </a:r>
            <a:endParaRPr lang="zh-CN" altLang="en-US" sz="2400" dirty="0">
              <a:latin typeface="微软雅黑" panose="020B0503020204020204" pitchFamily="34" charset="-122"/>
              <a:ea typeface="微软雅黑" panose="020B0503020204020204" pitchFamily="34" charset="-122"/>
            </a:endParaRPr>
          </a:p>
        </p:txBody>
      </p:sp>
      <p:sp>
        <p:nvSpPr>
          <p:cNvPr id="10" name="矩形 9"/>
          <p:cNvSpPr/>
          <p:nvPr/>
        </p:nvSpPr>
        <p:spPr>
          <a:xfrm>
            <a:off x="8239140" y="2511420"/>
            <a:ext cx="928694" cy="31432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wordArtVertRtl" rtlCol="0" anchor="ctr"/>
          <a:lstStyle/>
          <a:p>
            <a:pPr algn="ctr"/>
            <a:r>
              <a:rPr lang="zh-CN" altLang="en-US" sz="2400" dirty="0">
                <a:latin typeface="微软雅黑" panose="020B0503020204020204" pitchFamily="34" charset="-122"/>
                <a:ea typeface="微软雅黑" panose="020B0503020204020204" pitchFamily="34" charset="-122"/>
              </a:rPr>
              <a:t>业务用例？</a:t>
            </a:r>
            <a:endParaRPr lang="zh-CN" altLang="en-US" sz="2400"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示例：识别业务用例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4152305" y="633549"/>
            <a:ext cx="491490" cy="318085"/>
            <a:chOff x="3017520" y="601990"/>
            <a:chExt cx="491490" cy="414010"/>
          </a:xfrm>
        </p:grpSpPr>
        <p:sp>
          <p:nvSpPr>
            <p:cNvPr id="19" name="燕尾形 1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燕尾形 2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1" fill="hold" grpId="0" nodeType="clickEffect">
                                  <p:stCondLst>
                                    <p:cond delay="0"/>
                                  </p:stCondLst>
                                  <p:childTnLst>
                                    <p:anim calcmode="lin" valueType="num">
                                      <p:cBhvr additive="base">
                                        <p:cTn id="6" dur="500"/>
                                        <p:tgtEl>
                                          <p:spTgt spid="8"/>
                                        </p:tgtEl>
                                        <p:attrNameLst>
                                          <p:attrName>ppt_x</p:attrName>
                                        </p:attrNameLst>
                                      </p:cBhvr>
                                      <p:tavLst>
                                        <p:tav tm="0">
                                          <p:val>
                                            <p:strVal val="ppt_x"/>
                                          </p:val>
                                        </p:tav>
                                        <p:tav tm="100000">
                                          <p:val>
                                            <p:strVal val="ppt_x"/>
                                          </p:val>
                                        </p:tav>
                                      </p:tavLst>
                                    </p:anim>
                                    <p:anim calcmode="lin" valueType="num">
                                      <p:cBhvr additive="base">
                                        <p:cTn id="7" dur="500"/>
                                        <p:tgtEl>
                                          <p:spTgt spid="8"/>
                                        </p:tgtEl>
                                        <p:attrNameLst>
                                          <p:attrName>ppt_y</p:attrName>
                                        </p:attrNameLst>
                                      </p:cBhvr>
                                      <p:tavLst>
                                        <p:tav tm="0">
                                          <p:val>
                                            <p:strVal val="ppt_y"/>
                                          </p:val>
                                        </p:tav>
                                        <p:tav tm="100000">
                                          <p:val>
                                            <p:strVal val="0-ppt_h/2"/>
                                          </p:val>
                                        </p:tav>
                                      </p:tavLst>
                                    </p:anim>
                                    <p:set>
                                      <p:cBhvr>
                                        <p:cTn id="8" dur="1" fill="hold">
                                          <p:stCondLst>
                                            <p:cond delay="499"/>
                                          </p:stCondLst>
                                        </p:cTn>
                                        <p:tgtEl>
                                          <p:spTgt spid="8"/>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9"/>
                                        </p:tgtEl>
                                        <p:attrNameLst>
                                          <p:attrName>ppt_x</p:attrName>
                                        </p:attrNameLst>
                                      </p:cBhvr>
                                      <p:tavLst>
                                        <p:tav tm="0">
                                          <p:val>
                                            <p:strVal val="ppt_x"/>
                                          </p:val>
                                        </p:tav>
                                        <p:tav tm="100000">
                                          <p:val>
                                            <p:strVal val="ppt_x"/>
                                          </p:val>
                                        </p:tav>
                                      </p:tavLst>
                                    </p:anim>
                                    <p:anim calcmode="lin" valueType="num">
                                      <p:cBhvr additive="base">
                                        <p:cTn id="13" dur="500"/>
                                        <p:tgtEl>
                                          <p:spTgt spid="9"/>
                                        </p:tgtEl>
                                        <p:attrNameLst>
                                          <p:attrName>ppt_y</p:attrName>
                                        </p:attrNameLst>
                                      </p:cBhvr>
                                      <p:tavLst>
                                        <p:tav tm="0">
                                          <p:val>
                                            <p:strVal val="ppt_y"/>
                                          </p:val>
                                        </p:tav>
                                        <p:tav tm="100000">
                                          <p:val>
                                            <p:strVal val="1+ppt_h/2"/>
                                          </p:val>
                                        </p:tav>
                                      </p:tavLst>
                                    </p:anim>
                                    <p:set>
                                      <p:cBhvr>
                                        <p:cTn id="14" dur="1" fill="hold">
                                          <p:stCondLst>
                                            <p:cond delay="499"/>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xit" presetSubtype="2" fill="hold" grpId="0" nodeType="clickEffect">
                                  <p:stCondLst>
                                    <p:cond delay="0"/>
                                  </p:stCondLst>
                                  <p:childTnLst>
                                    <p:anim calcmode="lin" valueType="num">
                                      <p:cBhvr additive="base">
                                        <p:cTn id="18" dur="500"/>
                                        <p:tgtEl>
                                          <p:spTgt spid="10"/>
                                        </p:tgtEl>
                                        <p:attrNameLst>
                                          <p:attrName>ppt_x</p:attrName>
                                        </p:attrNameLst>
                                      </p:cBhvr>
                                      <p:tavLst>
                                        <p:tav tm="0">
                                          <p:val>
                                            <p:strVal val="ppt_x"/>
                                          </p:val>
                                        </p:tav>
                                        <p:tav tm="100000">
                                          <p:val>
                                            <p:strVal val="1+ppt_w/2"/>
                                          </p:val>
                                        </p:tav>
                                      </p:tavLst>
                                    </p:anim>
                                    <p:anim calcmode="lin" valueType="num">
                                      <p:cBhvr additive="base">
                                        <p:cTn id="19" dur="500"/>
                                        <p:tgtEl>
                                          <p:spTgt spid="10"/>
                                        </p:tgtEl>
                                        <p:attrNameLst>
                                          <p:attrName>ppt_y</p:attrName>
                                        </p:attrNameLst>
                                      </p:cBhvr>
                                      <p:tavLst>
                                        <p:tav tm="0">
                                          <p:val>
                                            <p:strVal val="ppt_y"/>
                                          </p:val>
                                        </p:tav>
                                        <p:tav tm="100000">
                                          <p:val>
                                            <p:strVal val="ppt_y"/>
                                          </p:val>
                                        </p:tav>
                                      </p:tavLst>
                                    </p:anim>
                                    <p:set>
                                      <p:cBhvr>
                                        <p:cTn id="20"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9" grpId="0" bldLvl="0" animBg="1"/>
      <p:bldP spid="10"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85371" y="1603900"/>
            <a:ext cx="10421257" cy="3708098"/>
          </a:xfrm>
        </p:spPr>
        <p:txBody>
          <a:bodyPr/>
          <a:lstStyle/>
          <a:p>
            <a:pPr>
              <a:lnSpc>
                <a:spcPct val="150000"/>
              </a:lnSpc>
            </a:pPr>
            <a:r>
              <a:rPr lang="zh-CN" altLang="en-US" dirty="0"/>
              <a:t>以简明扼要的文字对每个业务用例进行描述，通常的格式是：业务执行者通过业务组织的某些工作，达到固定目的。</a:t>
            </a:r>
            <a:endParaRPr lang="en-US" altLang="zh-CN" dirty="0"/>
          </a:p>
          <a:p>
            <a:pPr>
              <a:lnSpc>
                <a:spcPct val="150000"/>
              </a:lnSpc>
            </a:pPr>
            <a:r>
              <a:rPr lang="zh-CN" altLang="en-US" dirty="0"/>
              <a:t>例如取款用例的简述为：</a:t>
            </a:r>
            <a:r>
              <a:rPr lang="zh-CN" altLang="en-US" dirty="0">
                <a:solidFill>
                  <a:srgbClr val="FF0000"/>
                </a:solidFill>
              </a:rPr>
              <a:t>银行客户</a:t>
            </a:r>
            <a:r>
              <a:rPr lang="zh-CN" altLang="en-US" dirty="0"/>
              <a:t>于财神银行营业时间，到</a:t>
            </a:r>
            <a:r>
              <a:rPr lang="zh-CN" altLang="en-US" dirty="0">
                <a:solidFill>
                  <a:srgbClr val="FF0000"/>
                </a:solidFill>
              </a:rPr>
              <a:t>财神银行</a:t>
            </a:r>
            <a:r>
              <a:rPr lang="zh-CN" altLang="en-US" dirty="0"/>
              <a:t>的营业厅，由银行柜员协助办理</a:t>
            </a:r>
            <a:r>
              <a:rPr lang="zh-CN" altLang="en-US" dirty="0">
                <a:solidFill>
                  <a:srgbClr val="FF0000"/>
                </a:solidFill>
              </a:rPr>
              <a:t>取款</a:t>
            </a:r>
            <a:r>
              <a:rPr lang="zh-CN" altLang="en-US" dirty="0"/>
              <a:t>业务。</a:t>
            </a:r>
            <a:endParaRPr lang="en-US" altLang="zh-CN" dirty="0"/>
          </a:p>
          <a:p>
            <a:pPr>
              <a:lnSpc>
                <a:spcPct val="150000"/>
              </a:lnSpc>
            </a:pPr>
            <a:r>
              <a:rPr lang="zh-CN" altLang="en-US" dirty="0"/>
              <a:t>注意：本过程非必须工作。适用于对陌生业务分析时，起到辅助记录和协助沟通的作用。</a:t>
            </a:r>
            <a:endParaRPr lang="zh-CN" altLang="en-US" dirty="0"/>
          </a:p>
        </p:txBody>
      </p:sp>
      <p:sp>
        <p:nvSpPr>
          <p:cNvPr id="4" name="文本框 3"/>
          <p:cNvSpPr txBox="1"/>
          <p:nvPr/>
        </p:nvSpPr>
        <p:spPr>
          <a:xfrm>
            <a:off x="274320" y="449590"/>
            <a:ext cx="3467616"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撰写业务用例简述</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3741936" y="615407"/>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nvPr>
        </p:nvGraphicFramePr>
        <p:xfrm>
          <a:off x="1128197" y="1356935"/>
          <a:ext cx="10076832" cy="4846320"/>
        </p:xfrm>
        <a:graphic>
          <a:graphicData uri="http://schemas.openxmlformats.org/drawingml/2006/table">
            <a:tbl>
              <a:tblPr firstRow="1" bandRow="1"/>
              <a:tblGrid>
                <a:gridCol w="2239276"/>
                <a:gridCol w="7837556"/>
              </a:tblGrid>
              <a:tr h="370840">
                <a:tc>
                  <a:txBody>
                    <a:bodyPr/>
                    <a:lstStyle/>
                    <a:p>
                      <a:pPr algn="ctr">
                        <a:lnSpc>
                          <a:spcPct val="150000"/>
                        </a:lnSpc>
                      </a:pPr>
                      <a:r>
                        <a:rPr lang="zh-CN" altLang="en-US" sz="2800" b="1" dirty="0"/>
                        <a:t>业务用例</a:t>
                      </a:r>
                      <a:endParaRPr lang="zh-CN" altLang="en-US" sz="2800" b="1" dirty="0"/>
                    </a:p>
                  </a:txBody>
                  <a:tcPr/>
                </a:tc>
                <a:tc>
                  <a:txBody>
                    <a:bodyPr/>
                    <a:lstStyle/>
                    <a:p>
                      <a:pPr algn="ctr">
                        <a:lnSpc>
                          <a:spcPct val="150000"/>
                        </a:lnSpc>
                      </a:pPr>
                      <a:r>
                        <a:rPr lang="zh-CN" altLang="en-US" sz="2800" b="1" dirty="0"/>
                        <a:t>简述</a:t>
                      </a:r>
                      <a:endParaRPr lang="zh-CN" altLang="en-US" sz="2800" b="1" dirty="0"/>
                    </a:p>
                  </a:txBody>
                  <a:tcPr/>
                </a:tc>
              </a:tr>
              <a:tr h="370840">
                <a:tc>
                  <a:txBody>
                    <a:bodyPr/>
                    <a:lstStyle/>
                    <a:p>
                      <a:pPr algn="ctr">
                        <a:lnSpc>
                          <a:spcPct val="150000"/>
                        </a:lnSpc>
                      </a:pPr>
                      <a:r>
                        <a:rPr lang="zh-CN" altLang="en-US" sz="2800" dirty="0"/>
                        <a:t>取款</a:t>
                      </a:r>
                      <a:endParaRPr lang="zh-CN" altLang="en-US" sz="2800" dirty="0"/>
                    </a:p>
                  </a:txBody>
                  <a:tcPr/>
                </a:tc>
                <a:tc>
                  <a:txBody>
                    <a:bodyPr/>
                    <a:lstStyle/>
                    <a:p>
                      <a:pPr>
                        <a:lnSpc>
                          <a:spcPct val="150000"/>
                        </a:lnSpc>
                      </a:pPr>
                      <a:r>
                        <a:rPr lang="zh-CN" altLang="en-US" sz="2800" dirty="0"/>
                        <a:t>银行客户于财神银行营业时间，到财神银行的营业厅，由银行柜员协助办理取款业务。</a:t>
                      </a:r>
                      <a:endParaRPr lang="zh-CN" altLang="en-US" sz="2800" dirty="0"/>
                    </a:p>
                  </a:txBody>
                  <a:tcPr/>
                </a:tc>
              </a:tr>
              <a:tr h="370840">
                <a:tc>
                  <a:txBody>
                    <a:bodyPr/>
                    <a:lstStyle/>
                    <a:p>
                      <a:pPr algn="ctr">
                        <a:lnSpc>
                          <a:spcPct val="150000"/>
                        </a:lnSpc>
                      </a:pPr>
                      <a:r>
                        <a:rPr lang="zh-CN" altLang="en-US" sz="2800" dirty="0"/>
                        <a:t>存款</a:t>
                      </a:r>
                      <a:endParaRPr lang="zh-CN" altLang="en-US" sz="2800" dirty="0"/>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defRPr/>
                      </a:pPr>
                      <a:r>
                        <a:rPr lang="zh-CN" altLang="en-US" sz="2800" dirty="0"/>
                        <a:t>银行客户于财神银行营业时间，到财神银行的营业厅，由银行柜员协助办理存款业务。</a:t>
                      </a:r>
                      <a:endParaRPr lang="zh-CN" altLang="en-US" sz="2800" dirty="0"/>
                    </a:p>
                  </a:txBody>
                  <a:tcPr/>
                </a:tc>
              </a:tr>
              <a:tr h="370840">
                <a:tc>
                  <a:txBody>
                    <a:bodyPr/>
                    <a:lstStyle/>
                    <a:p>
                      <a:pPr algn="ctr">
                        <a:lnSpc>
                          <a:spcPct val="150000"/>
                        </a:lnSpc>
                      </a:pPr>
                      <a:r>
                        <a:rPr lang="zh-CN" altLang="en-US" sz="2800" dirty="0"/>
                        <a:t>转账</a:t>
                      </a:r>
                      <a:endParaRPr lang="zh-CN" altLang="en-US" sz="2800" dirty="0"/>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defRPr/>
                      </a:pPr>
                      <a:r>
                        <a:rPr lang="zh-CN" altLang="en-US" sz="2800" dirty="0"/>
                        <a:t>银行客户于财神银行营业时间，到财神银行的营业厅，由银行柜员协助办理转账业务。</a:t>
                      </a:r>
                      <a:endParaRPr lang="zh-CN" altLang="en-US" sz="2800" dirty="0"/>
                    </a:p>
                  </a:txBody>
                  <a:tcPr/>
                </a:tc>
              </a:tr>
            </a:tbl>
          </a:graphicData>
        </a:graphic>
      </p:graphicFrame>
      <p:sp>
        <p:nvSpPr>
          <p:cNvPr id="5" name="文本框 4"/>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示例：业务用例简述</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152305" y="602888"/>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1"/>
          <a:srcRect/>
          <a:stretch>
            <a:fillRect/>
          </a:stretch>
        </p:blipFill>
        <p:spPr bwMode="auto">
          <a:xfrm>
            <a:off x="1604645" y="1143635"/>
            <a:ext cx="8688705" cy="5253990"/>
          </a:xfrm>
          <a:prstGeom prst="rect">
            <a:avLst/>
          </a:prstGeom>
          <a:noFill/>
          <a:ln w="9525">
            <a:noFill/>
            <a:miter lim="800000"/>
            <a:headEnd/>
            <a:tailEnd/>
          </a:ln>
          <a:effectLst/>
        </p:spPr>
      </p:pic>
      <p:sp>
        <p:nvSpPr>
          <p:cNvPr id="4" name="文本框 3"/>
          <p:cNvSpPr txBox="1"/>
          <p:nvPr/>
        </p:nvSpPr>
        <p:spPr>
          <a:xfrm>
            <a:off x="274320" y="449590"/>
            <a:ext cx="5658344"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练习：</a:t>
            </a:r>
            <a:r>
              <a:rPr lang="en-US" altLang="zh-CN" sz="3200" b="1" dirty="0">
                <a:solidFill>
                  <a:srgbClr val="141316"/>
                </a:solidFill>
                <a:latin typeface="微软雅黑" panose="020B0503020204020204" pitchFamily="34" charset="-122"/>
                <a:ea typeface="微软雅黑" panose="020B0503020204020204" pitchFamily="34" charset="-122"/>
              </a:rPr>
              <a:t>EA</a:t>
            </a:r>
            <a:r>
              <a:rPr lang="zh-CN" altLang="en-US" sz="3200" b="1" dirty="0">
                <a:solidFill>
                  <a:srgbClr val="141316"/>
                </a:solidFill>
                <a:latin typeface="微软雅黑" panose="020B0503020204020204" pitchFamily="34" charset="-122"/>
                <a:ea typeface="微软雅黑" panose="020B0503020204020204" pitchFamily="34" charset="-122"/>
              </a:rPr>
              <a:t>中进行业务用例建模</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5850255" y="619287"/>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目录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402080" y="594359"/>
            <a:ext cx="491490" cy="318085"/>
            <a:chOff x="3017520" y="601990"/>
            <a:chExt cx="491490" cy="414010"/>
          </a:xfrm>
        </p:grpSpPr>
        <p:sp>
          <p:nvSpPr>
            <p:cNvPr id="9" name="燕尾形 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组合 30"/>
          <p:cNvGrpSpPr/>
          <p:nvPr/>
        </p:nvGrpSpPr>
        <p:grpSpPr>
          <a:xfrm>
            <a:off x="11683199" y="3291839"/>
            <a:ext cx="344805" cy="318085"/>
            <a:chOff x="3017520" y="601990"/>
            <a:chExt cx="344805" cy="414010"/>
          </a:xfrm>
        </p:grpSpPr>
        <p:sp>
          <p:nvSpPr>
            <p:cNvPr id="32" name="燕尾形 3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5" name="组合 34"/>
          <p:cNvGrpSpPr/>
          <p:nvPr/>
        </p:nvGrpSpPr>
        <p:grpSpPr>
          <a:xfrm flipH="1">
            <a:off x="101917" y="3291839"/>
            <a:ext cx="344805" cy="318085"/>
            <a:chOff x="3017520" y="601990"/>
            <a:chExt cx="344805" cy="414010"/>
          </a:xfrm>
        </p:grpSpPr>
        <p:sp>
          <p:nvSpPr>
            <p:cNvPr id="36" name="燕尾形 3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8" name="矩形 3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227388" y="2082800"/>
            <a:ext cx="6501248" cy="723900"/>
            <a:chOff x="3328988" y="2082800"/>
            <a:chExt cx="6501248" cy="723900"/>
          </a:xfrm>
        </p:grpSpPr>
        <p:sp>
          <p:nvSpPr>
            <p:cNvPr id="2" name="矩形 1"/>
            <p:cNvSpPr/>
            <p:nvPr/>
          </p:nvSpPr>
          <p:spPr>
            <a:xfrm>
              <a:off x="3328988" y="20828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192588" y="20828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28988" y="26670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192587" y="26670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460225" y="2174845"/>
              <a:ext cx="441146"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一</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227388" y="3028950"/>
            <a:ext cx="6501248" cy="723900"/>
            <a:chOff x="3328988" y="3028950"/>
            <a:chExt cx="6501248" cy="723900"/>
          </a:xfrm>
        </p:grpSpPr>
        <p:sp>
          <p:nvSpPr>
            <p:cNvPr id="45" name="矩形 44"/>
            <p:cNvSpPr/>
            <p:nvPr/>
          </p:nvSpPr>
          <p:spPr>
            <a:xfrm>
              <a:off x="3328988" y="30289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192588" y="302895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328988" y="36131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4192588" y="36131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3460225" y="31209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二</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227388" y="3975100"/>
            <a:ext cx="6501248" cy="723900"/>
            <a:chOff x="3328988" y="3975100"/>
            <a:chExt cx="6501248" cy="723900"/>
          </a:xfrm>
        </p:grpSpPr>
        <p:sp>
          <p:nvSpPr>
            <p:cNvPr id="51" name="矩形 50"/>
            <p:cNvSpPr/>
            <p:nvPr/>
          </p:nvSpPr>
          <p:spPr>
            <a:xfrm>
              <a:off x="3328988" y="3975100"/>
              <a:ext cx="722312" cy="7239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192588" y="3975100"/>
              <a:ext cx="5637648" cy="7239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28988" y="45593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192587" y="45593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460225" y="40671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三</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3227388" y="4921250"/>
            <a:ext cx="6501248" cy="723900"/>
            <a:chOff x="3328988" y="4921250"/>
            <a:chExt cx="6501248" cy="723900"/>
          </a:xfrm>
        </p:grpSpPr>
        <p:sp>
          <p:nvSpPr>
            <p:cNvPr id="57" name="矩形 56"/>
            <p:cNvSpPr/>
            <p:nvPr/>
          </p:nvSpPr>
          <p:spPr>
            <a:xfrm>
              <a:off x="3328988" y="49212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4192587" y="4921250"/>
              <a:ext cx="5637649"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28988" y="55054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192588" y="55054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3460225" y="50132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四</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4" name="矩形 63"/>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p:cNvSpPr txBox="1"/>
          <p:nvPr/>
        </p:nvSpPr>
        <p:spPr>
          <a:xfrm>
            <a:off x="4401287" y="2188895"/>
            <a:ext cx="274947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业务建模的意义和步骤</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4401287" y="3135045"/>
            <a:ext cx="3005951"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业务用例：从外部看企业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4372451" y="4054464"/>
            <a:ext cx="3518913"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业务序列图：从内部解剖企业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4372452" y="4994215"/>
            <a:ext cx="351891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改进业务序列图：开个好方子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3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3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3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3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3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3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3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30000">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14:bounceEnd="30000">
                                          <p:cBhvr additive="base">
                                            <p:cTn id="19" dur="500" fill="hold"/>
                                            <p:tgtEl>
                                              <p:spTgt spid="63"/>
                                            </p:tgtEl>
                                            <p:attrNameLst>
                                              <p:attrName>ppt_x</p:attrName>
                                            </p:attrNameLst>
                                          </p:cBhvr>
                                          <p:tavLst>
                                            <p:tav tm="0">
                                              <p:val>
                                                <p:strVal val="1+#ppt_w/2"/>
                                              </p:val>
                                            </p:tav>
                                            <p:tav tm="100000">
                                              <p:val>
                                                <p:strVal val="#ppt_x"/>
                                              </p:val>
                                            </p:tav>
                                          </p:tavLst>
                                        </p:anim>
                                        <p:anim calcmode="lin" valueType="num" p14:bounceEnd="30000">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609600" y="1585535"/>
            <a:ext cx="10972800" cy="4389120"/>
          </a:xfrm>
        </p:spPr>
        <p:txBody>
          <a:bodyPr/>
          <a:lstStyle/>
          <a:p>
            <a:pPr marL="457200" indent="-457200">
              <a:lnSpc>
                <a:spcPct val="150000"/>
              </a:lnSpc>
              <a:buFont typeface="+mj-lt"/>
              <a:buAutoNum type="arabicPeriod"/>
            </a:pPr>
            <a:r>
              <a:rPr lang="zh-CN" altLang="en-US" dirty="0"/>
              <a:t>明确我们为谁服务（选定愿景要改进的组织）。</a:t>
            </a:r>
            <a:endParaRPr lang="zh-CN" altLang="en-US" dirty="0"/>
          </a:p>
          <a:p>
            <a:pPr marL="457200" indent="-457200">
              <a:lnSpc>
                <a:spcPct val="150000"/>
              </a:lnSpc>
              <a:buFont typeface="+mj-lt"/>
              <a:buAutoNum type="arabicPeriod"/>
            </a:pPr>
            <a:r>
              <a:rPr lang="zh-CN" altLang="en-US" dirty="0">
                <a:solidFill>
                  <a:srgbClr val="FF0000"/>
                </a:solidFill>
              </a:rPr>
              <a:t>要改进的组织是什么现状</a:t>
            </a:r>
            <a:r>
              <a:rPr lang="zh-CN" altLang="en-US" dirty="0"/>
              <a:t>（业务用例图、</a:t>
            </a:r>
            <a:r>
              <a:rPr lang="zh-CN" altLang="en-US" dirty="0">
                <a:solidFill>
                  <a:srgbClr val="FF0000"/>
                </a:solidFill>
              </a:rPr>
              <a:t>现状业务序列图</a:t>
            </a:r>
            <a:r>
              <a:rPr lang="zh-CN" altLang="en-US" dirty="0"/>
              <a:t>）。</a:t>
            </a:r>
            <a:endParaRPr lang="zh-CN" altLang="en-US" dirty="0"/>
          </a:p>
          <a:p>
            <a:pPr marL="457200" indent="-457200">
              <a:lnSpc>
                <a:spcPct val="150000"/>
              </a:lnSpc>
              <a:buFont typeface="+mj-lt"/>
              <a:buAutoNum type="arabicPeriod"/>
            </a:pPr>
            <a:r>
              <a:rPr lang="zh-CN" altLang="en-US" dirty="0"/>
              <a:t>我们如何改进（改进业务序列图）。</a:t>
            </a:r>
            <a:endParaRPr lang="zh-CN" altLang="en-US" dirty="0"/>
          </a:p>
        </p:txBody>
      </p:sp>
      <p:sp>
        <p:nvSpPr>
          <p:cNvPr id="6" name="文本框 5"/>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业务建模的步骤</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885357" y="797309"/>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331567" y="646137"/>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80571" y="1427480"/>
            <a:ext cx="10972800" cy="4389120"/>
          </a:xfrm>
        </p:spPr>
        <p:txBody>
          <a:bodyPr/>
          <a:lstStyle/>
          <a:p>
            <a:r>
              <a:rPr lang="zh-CN" altLang="en-US" dirty="0"/>
              <a:t>业务序列图帮助我们从</a:t>
            </a:r>
            <a:r>
              <a:rPr lang="zh-CN" altLang="en-US" dirty="0">
                <a:solidFill>
                  <a:srgbClr val="FF0000"/>
                </a:solidFill>
              </a:rPr>
              <a:t>细节上</a:t>
            </a:r>
            <a:r>
              <a:rPr lang="zh-CN" altLang="en-US" dirty="0"/>
              <a:t>了解组织的</a:t>
            </a:r>
            <a:r>
              <a:rPr lang="zh-CN" altLang="en-US" dirty="0">
                <a:solidFill>
                  <a:srgbClr val="FF0000"/>
                </a:solidFill>
              </a:rPr>
              <a:t>业务流程</a:t>
            </a:r>
            <a:r>
              <a:rPr lang="zh-CN" altLang="en-US" dirty="0"/>
              <a:t>。</a:t>
            </a:r>
            <a:endParaRPr lang="en-US" altLang="zh-CN" dirty="0"/>
          </a:p>
          <a:p>
            <a:pPr marL="742950" lvl="2" indent="-342900"/>
            <a:r>
              <a:rPr lang="zh-CN" altLang="en-US" dirty="0"/>
              <a:t>每个业务用例都代表一条业务流程，一般用文字、活动图或序列图来描述这个流程。</a:t>
            </a:r>
            <a:endParaRPr lang="en-US" altLang="zh-CN" dirty="0"/>
          </a:p>
        </p:txBody>
      </p:sp>
      <p:pic>
        <p:nvPicPr>
          <p:cNvPr id="24577" name="Picture 1"/>
          <p:cNvPicPr>
            <a:picLocks noChangeAspect="1" noChangeArrowheads="1"/>
          </p:cNvPicPr>
          <p:nvPr/>
        </p:nvPicPr>
        <p:blipFill>
          <a:blip r:embed="rId1"/>
          <a:srcRect l="16406" t="31977" r="15625" b="19573"/>
          <a:stretch>
            <a:fillRect/>
          </a:stretch>
        </p:blipFill>
        <p:spPr bwMode="auto">
          <a:xfrm>
            <a:off x="1995005" y="2495548"/>
            <a:ext cx="8286808" cy="3571900"/>
          </a:xfrm>
          <a:prstGeom prst="rect">
            <a:avLst/>
          </a:prstGeom>
          <a:noFill/>
          <a:ln w="9525">
            <a:noFill/>
            <a:miter lim="800000"/>
            <a:headEnd/>
            <a:tailEnd/>
          </a:ln>
          <a:effectLst/>
        </p:spPr>
      </p:pic>
      <p:sp>
        <p:nvSpPr>
          <p:cNvPr id="5" name="文本框 4"/>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业务序列图（现状）</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3964558" y="615082"/>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4320" y="449590"/>
            <a:ext cx="662655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回顾：</a:t>
            </a:r>
            <a:r>
              <a:rPr lang="en-US" altLang="zh-CN" sz="3200" b="1" dirty="0">
                <a:solidFill>
                  <a:srgbClr val="141316"/>
                </a:solidFill>
                <a:latin typeface="微软雅黑" panose="020B0503020204020204" pitchFamily="34" charset="-122"/>
                <a:ea typeface="微软雅黑" panose="020B0503020204020204" pitchFamily="34" charset="-122"/>
              </a:rPr>
              <a:t>ICONIX</a:t>
            </a:r>
            <a:r>
              <a:rPr lang="zh-CN" altLang="en-US" sz="3200" b="1" dirty="0">
                <a:solidFill>
                  <a:srgbClr val="141316"/>
                </a:solidFill>
                <a:latin typeface="微软雅黑" panose="020B0503020204020204" pitchFamily="34" charset="-122"/>
                <a:ea typeface="微软雅黑" panose="020B0503020204020204" pitchFamily="34" charset="-122"/>
              </a:rPr>
              <a:t>过程中需求分析流程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内容占位符 14" descr="map.jpg"/>
          <p:cNvPicPr>
            <a:picLocks noChangeAspect="1"/>
          </p:cNvPicPr>
          <p:nvPr/>
        </p:nvPicPr>
        <p:blipFill>
          <a:blip r:embed="rId1" cstate="print"/>
          <a:stretch>
            <a:fillRect/>
          </a:stretch>
        </p:blipFill>
        <p:spPr>
          <a:xfrm>
            <a:off x="493347" y="1476103"/>
            <a:ext cx="11412228" cy="4057681"/>
          </a:xfrm>
          <a:prstGeom prst="rect">
            <a:avLst/>
          </a:prstGeom>
        </p:spPr>
      </p:pic>
      <p:cxnSp>
        <p:nvCxnSpPr>
          <p:cNvPr id="18" name="直接连接符 17"/>
          <p:cNvCxnSpPr/>
          <p:nvPr/>
        </p:nvCxnSpPr>
        <p:spPr>
          <a:xfrm>
            <a:off x="5865518" y="1279753"/>
            <a:ext cx="12768" cy="4559344"/>
          </a:xfrm>
          <a:prstGeom prst="line">
            <a:avLst/>
          </a:prstGeom>
          <a:ln w="38100">
            <a:prstDash val="dash"/>
          </a:ln>
        </p:spPr>
        <p:style>
          <a:lnRef idx="3">
            <a:schemeClr val="accent1"/>
          </a:lnRef>
          <a:fillRef idx="0">
            <a:schemeClr val="accent1"/>
          </a:fillRef>
          <a:effectRef idx="2">
            <a:schemeClr val="accent1"/>
          </a:effectRef>
          <a:fontRef idx="minor">
            <a:schemeClr val="tx1"/>
          </a:fontRef>
        </p:style>
      </p:cxnSp>
      <p:sp>
        <p:nvSpPr>
          <p:cNvPr id="19" name="AutoShape 9"/>
          <p:cNvSpPr>
            <a:spLocks noChangeArrowheads="1"/>
          </p:cNvSpPr>
          <p:nvPr/>
        </p:nvSpPr>
        <p:spPr bwMode="gray">
          <a:xfrm>
            <a:off x="2840332" y="5657690"/>
            <a:ext cx="1870364" cy="527763"/>
          </a:xfrm>
          <a:prstGeom prst="roundRect">
            <a:avLst>
              <a:gd name="adj" fmla="val 50000"/>
            </a:avLst>
          </a:prstGeom>
          <a:gradFill rotWithShape="1">
            <a:gsLst>
              <a:gs pos="0">
                <a:schemeClr val="accent2"/>
              </a:gs>
              <a:gs pos="100000">
                <a:schemeClr val="accent2">
                  <a:gamma/>
                  <a:tint val="69804"/>
                  <a:invGamma/>
                </a:schemeClr>
              </a:gs>
            </a:gsLst>
            <a:lin ang="0" scaled="1"/>
          </a:gradFill>
          <a:ln w="38100" algn="ctr">
            <a:solidFill>
              <a:srgbClr val="FFFFFF"/>
            </a:solidFill>
            <a:round/>
          </a:ln>
          <a:effectLst>
            <a:outerShdw dist="63500" dir="3187806" algn="ctr" rotWithShape="0">
              <a:srgbClr val="001D3A"/>
            </a:outerShdw>
          </a:effectLst>
        </p:spPr>
        <p:txBody>
          <a:bodyPr wrap="none" anchor="ctr"/>
          <a:lstStyle/>
          <a:p>
            <a:pPr algn="ctr"/>
            <a:r>
              <a:rPr lang="zh-CN" altLang="en-US" sz="2000" b="1" dirty="0">
                <a:solidFill>
                  <a:srgbClr val="FFFFFF"/>
                </a:solidFill>
                <a:ea typeface="宋体" panose="02010600030101010101" pitchFamily="2" charset="-122"/>
              </a:rPr>
              <a:t>需求分析</a:t>
            </a:r>
            <a:endParaRPr lang="en-US" altLang="zh-CN" sz="2000" b="1" dirty="0">
              <a:solidFill>
                <a:srgbClr val="FFFFFF"/>
              </a:solidFill>
              <a:ea typeface="宋体" panose="02010600030101010101" pitchFamily="2" charset="-122"/>
            </a:endParaRPr>
          </a:p>
        </p:txBody>
      </p:sp>
      <p:sp>
        <p:nvSpPr>
          <p:cNvPr id="20" name="AutoShape 9"/>
          <p:cNvSpPr>
            <a:spLocks noChangeArrowheads="1"/>
          </p:cNvSpPr>
          <p:nvPr/>
        </p:nvSpPr>
        <p:spPr bwMode="gray">
          <a:xfrm>
            <a:off x="8480035" y="5657690"/>
            <a:ext cx="1962765" cy="527763"/>
          </a:xfrm>
          <a:prstGeom prst="roundRect">
            <a:avLst>
              <a:gd name="adj" fmla="val 50000"/>
            </a:avLst>
          </a:prstGeom>
          <a:gradFill rotWithShape="1">
            <a:gsLst>
              <a:gs pos="0">
                <a:schemeClr val="accent2"/>
              </a:gs>
              <a:gs pos="100000">
                <a:schemeClr val="accent2">
                  <a:gamma/>
                  <a:tint val="69804"/>
                  <a:invGamma/>
                </a:schemeClr>
              </a:gs>
            </a:gsLst>
            <a:lin ang="0" scaled="1"/>
          </a:gradFill>
          <a:ln w="38100" algn="ctr">
            <a:solidFill>
              <a:srgbClr val="FFFFFF"/>
            </a:solidFill>
            <a:round/>
          </a:ln>
          <a:effectLst>
            <a:outerShdw dist="63500" dir="3187806" algn="ctr" rotWithShape="0">
              <a:srgbClr val="001D3A"/>
            </a:outerShdw>
          </a:effectLst>
        </p:spPr>
        <p:txBody>
          <a:bodyPr wrap="none" anchor="ctr"/>
          <a:lstStyle/>
          <a:p>
            <a:pPr algn="ctr"/>
            <a:r>
              <a:rPr lang="zh-CN" altLang="en-US" sz="2000" b="1" dirty="0">
                <a:solidFill>
                  <a:srgbClr val="FFFFFF"/>
                </a:solidFill>
                <a:ea typeface="宋体" panose="02010600030101010101" pitchFamily="2" charset="-122"/>
              </a:rPr>
              <a:t>设计实现</a:t>
            </a:r>
            <a:endParaRPr lang="en-US" altLang="zh-CN" sz="2000" b="1" dirty="0">
              <a:solidFill>
                <a:srgbClr val="FFFFFF"/>
              </a:solidFill>
              <a:ea typeface="宋体" panose="02010600030101010101" pitchFamily="2" charset="-122"/>
            </a:endParaRPr>
          </a:p>
        </p:txBody>
      </p:sp>
      <p:grpSp>
        <p:nvGrpSpPr>
          <p:cNvPr id="21" name="组合 20"/>
          <p:cNvGrpSpPr/>
          <p:nvPr/>
        </p:nvGrpSpPr>
        <p:grpSpPr>
          <a:xfrm>
            <a:off x="6864828" y="590238"/>
            <a:ext cx="491490" cy="318085"/>
            <a:chOff x="3017520" y="601990"/>
            <a:chExt cx="491490" cy="414010"/>
          </a:xfrm>
        </p:grpSpPr>
        <p:sp>
          <p:nvSpPr>
            <p:cNvPr id="22" name="燕尾形 2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燕尾形 2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燕尾形 2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2000"/>
                                        <p:tgtEl>
                                          <p:spTgt spid="18"/>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 calcmode="lin" valueType="num">
                                      <p:cBhvr additive="base">
                                        <p:cTn id="10" dur="500" fill="hold"/>
                                        <p:tgtEl>
                                          <p:spTgt spid="19"/>
                                        </p:tgtEl>
                                        <p:attrNameLst>
                                          <p:attrName>ppt_x</p:attrName>
                                        </p:attrNameLst>
                                      </p:cBhvr>
                                      <p:tavLst>
                                        <p:tav tm="0">
                                          <p:val>
                                            <p:strVal val="#ppt_x"/>
                                          </p:val>
                                        </p:tav>
                                        <p:tav tm="100000">
                                          <p:val>
                                            <p:strVal val="#ppt_x"/>
                                          </p:val>
                                        </p:tav>
                                      </p:tavLst>
                                    </p:anim>
                                    <p:anim calcmode="lin" valueType="num">
                                      <p:cBhvr additive="base">
                                        <p:cTn id="11" dur="500" fill="hold"/>
                                        <p:tgtEl>
                                          <p:spTgt spid="19"/>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ppt_x"/>
                                          </p:val>
                                        </p:tav>
                                        <p:tav tm="100000">
                                          <p:val>
                                            <p:strVal val="#ppt_x"/>
                                          </p:val>
                                        </p:tav>
                                      </p:tavLst>
                                    </p:anim>
                                    <p:anim calcmode="lin" valueType="num">
                                      <p:cBhvr additive="base">
                                        <p:cTn id="15"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srcRect l="16992" t="27132" r="15625" b="12790"/>
          <a:stretch>
            <a:fillRect/>
          </a:stretch>
        </p:blipFill>
        <p:spPr bwMode="auto">
          <a:xfrm>
            <a:off x="2352196" y="2005185"/>
            <a:ext cx="7715304" cy="4159555"/>
          </a:xfrm>
          <a:prstGeom prst="rect">
            <a:avLst/>
          </a:prstGeom>
          <a:noFill/>
          <a:ln w="9525">
            <a:noFill/>
            <a:miter lim="800000"/>
            <a:headEnd/>
            <a:tailEnd/>
          </a:ln>
          <a:effectLst/>
        </p:spPr>
      </p:pic>
      <p:sp>
        <p:nvSpPr>
          <p:cNvPr id="5" name="内容占位符 2"/>
          <p:cNvSpPr>
            <a:spLocks noGrp="1"/>
          </p:cNvSpPr>
          <p:nvPr>
            <p:ph idx="1"/>
          </p:nvPr>
        </p:nvSpPr>
        <p:spPr>
          <a:xfrm>
            <a:off x="1952172" y="1456509"/>
            <a:ext cx="8229600" cy="4389120"/>
          </a:xfrm>
        </p:spPr>
        <p:txBody>
          <a:bodyPr/>
          <a:lstStyle/>
          <a:p>
            <a:r>
              <a:rPr lang="zh-CN" altLang="en-US" dirty="0"/>
              <a:t>序列图以</a:t>
            </a:r>
            <a:r>
              <a:rPr lang="zh-CN" altLang="en-US" dirty="0">
                <a:solidFill>
                  <a:srgbClr val="FF0000"/>
                </a:solidFill>
              </a:rPr>
              <a:t>面向对象</a:t>
            </a:r>
            <a:r>
              <a:rPr lang="zh-CN" altLang="en-US" dirty="0"/>
              <a:t>的思想来看业务流程。</a:t>
            </a:r>
            <a:endParaRPr lang="zh-CN" altLang="en-US" dirty="0"/>
          </a:p>
        </p:txBody>
      </p:sp>
      <p:sp>
        <p:nvSpPr>
          <p:cNvPr id="6" name="文本框 5"/>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采用序列图描述业务的优势</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5383411" y="588916"/>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srcRect l="18750" t="20349" r="37890" b="43798"/>
          <a:stretch>
            <a:fillRect/>
          </a:stretch>
        </p:blipFill>
        <p:spPr bwMode="auto">
          <a:xfrm>
            <a:off x="3595670" y="2712341"/>
            <a:ext cx="6000792" cy="3000396"/>
          </a:xfrm>
          <a:prstGeom prst="rect">
            <a:avLst/>
          </a:prstGeom>
          <a:noFill/>
          <a:ln w="9525">
            <a:noFill/>
            <a:miter lim="800000"/>
            <a:headEnd/>
            <a:tailEnd/>
          </a:ln>
          <a:effectLst/>
        </p:spPr>
      </p:pic>
      <p:sp>
        <p:nvSpPr>
          <p:cNvPr id="3" name="内容占位符 2"/>
          <p:cNvSpPr>
            <a:spLocks noGrp="1"/>
          </p:cNvSpPr>
          <p:nvPr>
            <p:ph idx="1"/>
          </p:nvPr>
        </p:nvSpPr>
        <p:spPr>
          <a:xfrm>
            <a:off x="609600" y="1433135"/>
            <a:ext cx="10972800" cy="4389120"/>
          </a:xfrm>
        </p:spPr>
        <p:txBody>
          <a:bodyPr/>
          <a:lstStyle/>
          <a:p>
            <a:r>
              <a:rPr lang="zh-CN" altLang="en-US" dirty="0"/>
              <a:t>业务序列图详细描述业务执行者、业务工人、业务实体之间如何交互，以完成某个业务用例的实现流程。</a:t>
            </a:r>
            <a:endParaRPr lang="zh-CN" altLang="en-US" dirty="0"/>
          </a:p>
        </p:txBody>
      </p:sp>
      <p:sp>
        <p:nvSpPr>
          <p:cNvPr id="5" name="线形标注 2(带边框和强调线) 4"/>
          <p:cNvSpPr/>
          <p:nvPr/>
        </p:nvSpPr>
        <p:spPr>
          <a:xfrm>
            <a:off x="1881158" y="2569465"/>
            <a:ext cx="1428760" cy="571504"/>
          </a:xfrm>
          <a:prstGeom prst="accentBorderCallout2">
            <a:avLst>
              <a:gd name="adj1" fmla="val 44147"/>
              <a:gd name="adj2" fmla="val 106799"/>
              <a:gd name="adj3" fmla="val 44147"/>
              <a:gd name="adj4" fmla="val 122168"/>
              <a:gd name="adj5" fmla="val 70771"/>
              <a:gd name="adj6" fmla="val 1344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业务执行者</a:t>
            </a:r>
            <a:endParaRPr lang="en-US" altLang="zh-CN" b="1" dirty="0">
              <a:latin typeface="微软雅黑" panose="020B0503020204020204" pitchFamily="34" charset="-122"/>
              <a:ea typeface="微软雅黑" panose="020B0503020204020204" pitchFamily="34" charset="-122"/>
            </a:endParaRPr>
          </a:p>
        </p:txBody>
      </p:sp>
      <p:sp>
        <p:nvSpPr>
          <p:cNvPr id="6" name="线形标注 2(带边框和强调线) 5"/>
          <p:cNvSpPr/>
          <p:nvPr/>
        </p:nvSpPr>
        <p:spPr>
          <a:xfrm>
            <a:off x="6881818" y="2355151"/>
            <a:ext cx="1428760" cy="571504"/>
          </a:xfrm>
          <a:prstGeom prst="accentBorderCallout2">
            <a:avLst>
              <a:gd name="adj1" fmla="val 49226"/>
              <a:gd name="adj2" fmla="val -6978"/>
              <a:gd name="adj3" fmla="val 49227"/>
              <a:gd name="adj4" fmla="val -17006"/>
              <a:gd name="adj5" fmla="val 94723"/>
              <a:gd name="adj6" fmla="val -4147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业务工人</a:t>
            </a:r>
            <a:endParaRPr lang="en-US" altLang="zh-CN" b="1" dirty="0">
              <a:latin typeface="微软雅黑" panose="020B0503020204020204" pitchFamily="34" charset="-122"/>
              <a:ea typeface="微软雅黑" panose="020B0503020204020204" pitchFamily="34" charset="-122"/>
            </a:endParaRPr>
          </a:p>
        </p:txBody>
      </p:sp>
      <p:sp>
        <p:nvSpPr>
          <p:cNvPr id="7" name="线形标注 2(带边框和强调线) 6"/>
          <p:cNvSpPr/>
          <p:nvPr/>
        </p:nvSpPr>
        <p:spPr>
          <a:xfrm>
            <a:off x="9382148" y="3783911"/>
            <a:ext cx="1428760" cy="571504"/>
          </a:xfrm>
          <a:prstGeom prst="accentBorderCallout2">
            <a:avLst>
              <a:gd name="adj1" fmla="val 67004"/>
              <a:gd name="adj2" fmla="val -5962"/>
              <a:gd name="adj3" fmla="val 64464"/>
              <a:gd name="adj4" fmla="val -23101"/>
              <a:gd name="adj5" fmla="val 5835"/>
              <a:gd name="adj6" fmla="val -3030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业务实体</a:t>
            </a:r>
            <a:endParaRPr lang="en-US" altLang="zh-CN" b="1" dirty="0">
              <a:latin typeface="微软雅黑" panose="020B0503020204020204" pitchFamily="34" charset="-122"/>
              <a:ea typeface="微软雅黑" panose="020B0503020204020204" pitchFamily="34" charset="-122"/>
            </a:endParaRPr>
          </a:p>
        </p:txBody>
      </p:sp>
      <p:sp>
        <p:nvSpPr>
          <p:cNvPr id="8" name="线形标注 2(带边框和强调线) 7"/>
          <p:cNvSpPr/>
          <p:nvPr/>
        </p:nvSpPr>
        <p:spPr>
          <a:xfrm>
            <a:off x="2024034" y="4426853"/>
            <a:ext cx="1428760" cy="571504"/>
          </a:xfrm>
          <a:prstGeom prst="accentBorderCallout2">
            <a:avLst>
              <a:gd name="adj1" fmla="val 44147"/>
              <a:gd name="adj2" fmla="val 106799"/>
              <a:gd name="adj3" fmla="val 44147"/>
              <a:gd name="adj4" fmla="val 122168"/>
              <a:gd name="adj5" fmla="val -35237"/>
              <a:gd name="adj6" fmla="val 1786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调用消息</a:t>
            </a:r>
            <a:endParaRPr lang="en-US" altLang="zh-CN" b="1" dirty="0">
              <a:latin typeface="微软雅黑" panose="020B0503020204020204" pitchFamily="34" charset="-122"/>
              <a:ea typeface="微软雅黑" panose="020B0503020204020204" pitchFamily="34" charset="-122"/>
            </a:endParaRPr>
          </a:p>
        </p:txBody>
      </p:sp>
      <p:sp>
        <p:nvSpPr>
          <p:cNvPr id="9" name="线形标注 2(带边框和强调线) 8"/>
          <p:cNvSpPr/>
          <p:nvPr/>
        </p:nvSpPr>
        <p:spPr>
          <a:xfrm>
            <a:off x="6096000" y="5784175"/>
            <a:ext cx="1428760" cy="571504"/>
          </a:xfrm>
          <a:prstGeom prst="accentBorderCallout2">
            <a:avLst>
              <a:gd name="adj1" fmla="val 44147"/>
              <a:gd name="adj2" fmla="val 106799"/>
              <a:gd name="adj3" fmla="val 44147"/>
              <a:gd name="adj4" fmla="val 122168"/>
              <a:gd name="adj5" fmla="val -58620"/>
              <a:gd name="adj6" fmla="val 14004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algn="ctr"/>
            <a:r>
              <a:rPr lang="zh-CN" altLang="en-US" b="1" dirty="0">
                <a:latin typeface="微软雅黑" panose="020B0503020204020204" pitchFamily="34" charset="-122"/>
                <a:ea typeface="微软雅黑" panose="020B0503020204020204" pitchFamily="34" charset="-122"/>
              </a:rPr>
              <a:t>返回消息</a:t>
            </a:r>
            <a:endParaRPr lang="en-US" altLang="zh-CN" b="1"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274320" y="449590"/>
            <a:ext cx="3467616"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业务序列图的组成</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3770511" y="614973"/>
            <a:ext cx="491490" cy="318085"/>
            <a:chOff x="3017520" y="601990"/>
            <a:chExt cx="491490" cy="414010"/>
          </a:xfrm>
        </p:grpSpPr>
        <p:sp>
          <p:nvSpPr>
            <p:cNvPr id="18" name="燕尾形 17"/>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7" grpId="0" bldLvl="0" animBg="1"/>
      <p:bldP spid="8" grpId="0" bldLvl="0" animBg="1"/>
      <p:bldP spid="9"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94114" y="1603900"/>
            <a:ext cx="8401080" cy="4389120"/>
          </a:xfrm>
        </p:spPr>
        <p:txBody>
          <a:bodyPr/>
          <a:lstStyle/>
          <a:p>
            <a:r>
              <a:rPr lang="zh-CN" altLang="en-US" b="1" dirty="0"/>
              <a:t>业务工人</a:t>
            </a:r>
            <a:r>
              <a:rPr lang="en-US" altLang="zh-CN" b="1" dirty="0"/>
              <a:t>[Business worker]</a:t>
            </a:r>
            <a:endParaRPr lang="en-US" altLang="zh-CN" b="1" dirty="0"/>
          </a:p>
          <a:p>
            <a:pPr lvl="1"/>
            <a:r>
              <a:rPr lang="zh-CN" altLang="en-US" dirty="0"/>
              <a:t>位于业务组织</a:t>
            </a:r>
            <a:r>
              <a:rPr lang="zh-CN" altLang="en-US" dirty="0">
                <a:solidFill>
                  <a:srgbClr val="FF0000"/>
                </a:solidFill>
              </a:rPr>
              <a:t>内部</a:t>
            </a:r>
            <a:r>
              <a:rPr lang="zh-CN" altLang="en-US" dirty="0"/>
              <a:t>，负责业务流程中某些工作的</a:t>
            </a:r>
            <a:r>
              <a:rPr lang="zh-CN" altLang="en-US" dirty="0">
                <a:solidFill>
                  <a:srgbClr val="FF0000"/>
                </a:solidFill>
              </a:rPr>
              <a:t>人</a:t>
            </a:r>
            <a:r>
              <a:rPr lang="zh-CN" altLang="en-US" dirty="0"/>
              <a:t>员。例如银行工作人员，医院医生。</a:t>
            </a:r>
            <a:endParaRPr lang="zh-CN" altLang="en-US" dirty="0"/>
          </a:p>
        </p:txBody>
      </p:sp>
      <p:pic>
        <p:nvPicPr>
          <p:cNvPr id="2051" name="Picture 3"/>
          <p:cNvPicPr>
            <a:picLocks noChangeAspect="1" noChangeArrowheads="1"/>
          </p:cNvPicPr>
          <p:nvPr/>
        </p:nvPicPr>
        <p:blipFill>
          <a:blip r:embed="rId1"/>
          <a:srcRect/>
          <a:stretch>
            <a:fillRect/>
          </a:stretch>
        </p:blipFill>
        <p:spPr bwMode="auto">
          <a:xfrm>
            <a:off x="1608342" y="3454611"/>
            <a:ext cx="1828804" cy="1939641"/>
          </a:xfrm>
          <a:prstGeom prst="rect">
            <a:avLst/>
          </a:prstGeom>
          <a:noFill/>
          <a:ln w="9525">
            <a:noFill/>
            <a:miter lim="800000"/>
            <a:headEnd/>
            <a:tailEnd/>
          </a:ln>
          <a:effectLst/>
        </p:spPr>
      </p:pic>
      <p:pic>
        <p:nvPicPr>
          <p:cNvPr id="22530" name="Picture 2" descr="http://img.hexun.com/2009-07-06/119352140.jpg"/>
          <p:cNvPicPr>
            <a:picLocks noChangeAspect="1" noChangeArrowheads="1"/>
          </p:cNvPicPr>
          <p:nvPr/>
        </p:nvPicPr>
        <p:blipFill>
          <a:blip r:embed="rId2"/>
          <a:srcRect/>
          <a:stretch>
            <a:fillRect/>
          </a:stretch>
        </p:blipFill>
        <p:spPr bwMode="auto">
          <a:xfrm>
            <a:off x="3508584" y="3311754"/>
            <a:ext cx="3238496" cy="2428873"/>
          </a:xfrm>
          <a:prstGeom prst="rect">
            <a:avLst/>
          </a:prstGeom>
          <a:noFill/>
        </p:spPr>
      </p:pic>
      <p:pic>
        <p:nvPicPr>
          <p:cNvPr id="22532" name="Picture 4" descr="http://www.ynszxc.gov.cn/uploadfile/D_1/D_1540/D_1625/D_1627/classimage/PicOnline_20071117212247_236608c5-fec5-4baf-8151-a637a10a3e71.jpg"/>
          <p:cNvPicPr>
            <a:picLocks noChangeAspect="1" noChangeArrowheads="1"/>
          </p:cNvPicPr>
          <p:nvPr/>
        </p:nvPicPr>
        <p:blipFill>
          <a:blip r:embed="rId3" cstate="print"/>
          <a:srcRect/>
          <a:stretch>
            <a:fillRect/>
          </a:stretch>
        </p:blipFill>
        <p:spPr bwMode="auto">
          <a:xfrm>
            <a:off x="7080484" y="3293914"/>
            <a:ext cx="3262282" cy="2446712"/>
          </a:xfrm>
          <a:prstGeom prst="rect">
            <a:avLst/>
          </a:prstGeom>
          <a:noFill/>
        </p:spPr>
      </p:pic>
      <p:grpSp>
        <p:nvGrpSpPr>
          <p:cNvPr id="41" name="组合 40"/>
          <p:cNvGrpSpPr/>
          <p:nvPr/>
        </p:nvGrpSpPr>
        <p:grpSpPr>
          <a:xfrm>
            <a:off x="6366104" y="5169122"/>
            <a:ext cx="1500198" cy="1114490"/>
            <a:chOff x="4929190" y="5500702"/>
            <a:chExt cx="1500198" cy="1114490"/>
          </a:xfrm>
        </p:grpSpPr>
        <p:sp>
          <p:nvSpPr>
            <p:cNvPr id="12" name="TextBox 11"/>
            <p:cNvSpPr txBox="1"/>
            <p:nvPr/>
          </p:nvSpPr>
          <p:spPr>
            <a:xfrm>
              <a:off x="4929190" y="6215082"/>
              <a:ext cx="1500198" cy="400110"/>
            </a:xfrm>
            <a:prstGeom prst="rect">
              <a:avLst/>
            </a:prstGeom>
            <a:noFill/>
          </p:spPr>
          <p:txBody>
            <a:bodyPr wrap="square"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业务执行者</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5072066" y="5500702"/>
              <a:ext cx="1143008" cy="785818"/>
              <a:chOff x="5072066" y="5500702"/>
              <a:chExt cx="1143008" cy="785818"/>
            </a:xfrm>
          </p:grpSpPr>
          <p:cxnSp>
            <p:nvCxnSpPr>
              <p:cNvPr id="14" name="直接箭头连接符 13"/>
              <p:cNvCxnSpPr/>
              <p:nvPr/>
            </p:nvCxnSpPr>
            <p:spPr>
              <a:xfrm rot="16200000" flipV="1">
                <a:off x="5000628" y="5786454"/>
                <a:ext cx="500066" cy="357190"/>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15" name="直接箭头连接符 14"/>
              <p:cNvCxnSpPr/>
              <p:nvPr/>
            </p:nvCxnSpPr>
            <p:spPr>
              <a:xfrm rot="5400000" flipH="1" flipV="1">
                <a:off x="5607851" y="5679297"/>
                <a:ext cx="785818" cy="428628"/>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grpSp>
      </p:grpSp>
      <p:grpSp>
        <p:nvGrpSpPr>
          <p:cNvPr id="40" name="组合 39"/>
          <p:cNvGrpSpPr/>
          <p:nvPr/>
        </p:nvGrpSpPr>
        <p:grpSpPr>
          <a:xfrm>
            <a:off x="4008650" y="2740230"/>
            <a:ext cx="5143536" cy="1285884"/>
            <a:chOff x="2571736" y="3071810"/>
            <a:chExt cx="5143536" cy="1285884"/>
          </a:xfrm>
        </p:grpSpPr>
        <p:sp>
          <p:nvSpPr>
            <p:cNvPr id="10" name="TextBox 9"/>
            <p:cNvSpPr txBox="1"/>
            <p:nvPr/>
          </p:nvSpPr>
          <p:spPr>
            <a:xfrm>
              <a:off x="4857752" y="3071810"/>
              <a:ext cx="1210588" cy="400110"/>
            </a:xfrm>
            <a:prstGeom prst="rect">
              <a:avLst/>
            </a:prstGeom>
            <a:noFill/>
          </p:spPr>
          <p:txBody>
            <a:bodyPr wrap="none"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业务工人</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nvGrpSpPr>
            <p:cNvPr id="38" name="组合 37"/>
            <p:cNvGrpSpPr/>
            <p:nvPr/>
          </p:nvGrpSpPr>
          <p:grpSpPr>
            <a:xfrm>
              <a:off x="2571736" y="3429000"/>
              <a:ext cx="5143536" cy="928694"/>
              <a:chOff x="2571736" y="3429000"/>
              <a:chExt cx="5143536" cy="928694"/>
            </a:xfrm>
          </p:grpSpPr>
          <p:cxnSp>
            <p:nvCxnSpPr>
              <p:cNvPr id="19" name="直接箭头连接符 18"/>
              <p:cNvCxnSpPr/>
              <p:nvPr/>
            </p:nvCxnSpPr>
            <p:spPr>
              <a:xfrm>
                <a:off x="5786446" y="3500438"/>
                <a:ext cx="1928826" cy="857256"/>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22" name="直接箭头连接符 21"/>
              <p:cNvCxnSpPr/>
              <p:nvPr/>
            </p:nvCxnSpPr>
            <p:spPr>
              <a:xfrm rot="10800000" flipV="1">
                <a:off x="2571736" y="3429000"/>
                <a:ext cx="2214578" cy="928694"/>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27" name="直接箭头连接符 26"/>
              <p:cNvCxnSpPr/>
              <p:nvPr/>
            </p:nvCxnSpPr>
            <p:spPr>
              <a:xfrm rot="5400000">
                <a:off x="4572000" y="3571876"/>
                <a:ext cx="642942" cy="500066"/>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grpSp>
      </p:grpSp>
      <p:sp>
        <p:nvSpPr>
          <p:cNvPr id="18" name="文本框 17"/>
          <p:cNvSpPr txBox="1"/>
          <p:nvPr/>
        </p:nvSpPr>
        <p:spPr>
          <a:xfrm>
            <a:off x="274320" y="449590"/>
            <a:ext cx="264687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识别业务工人</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2878694" y="601481"/>
            <a:ext cx="491490" cy="318085"/>
            <a:chOff x="3017520" y="601990"/>
            <a:chExt cx="491490" cy="414010"/>
          </a:xfrm>
        </p:grpSpPr>
        <p:sp>
          <p:nvSpPr>
            <p:cNvPr id="29" name="燕尾形 2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燕尾形 2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燕尾形 3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20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2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40857" y="1398452"/>
            <a:ext cx="8329642" cy="4389120"/>
          </a:xfrm>
        </p:spPr>
        <p:txBody>
          <a:bodyPr/>
          <a:lstStyle/>
          <a:p>
            <a:r>
              <a:rPr lang="zh-CN" altLang="en-US" b="1" dirty="0"/>
              <a:t>业务实体</a:t>
            </a:r>
            <a:r>
              <a:rPr lang="en-US" altLang="zh-CN" b="1" dirty="0"/>
              <a:t>[Business Entity]</a:t>
            </a:r>
            <a:endParaRPr lang="en-US" altLang="zh-CN" b="1" dirty="0"/>
          </a:p>
          <a:p>
            <a:pPr lvl="1"/>
            <a:r>
              <a:rPr lang="zh-CN" altLang="en-US" dirty="0"/>
              <a:t>在业务用例的实现流程中，业务工人所使用的“</a:t>
            </a:r>
            <a:r>
              <a:rPr lang="zh-CN" altLang="en-US" b="1" dirty="0">
                <a:solidFill>
                  <a:srgbClr val="FF0000"/>
                </a:solidFill>
              </a:rPr>
              <a:t>系统</a:t>
            </a:r>
            <a:r>
              <a:rPr lang="zh-CN" altLang="en-US" dirty="0"/>
              <a:t>”。例如银行的数钞机，学校的校园卡系统。</a:t>
            </a:r>
            <a:endParaRPr lang="en-US" altLang="zh-CN" dirty="0"/>
          </a:p>
          <a:p>
            <a:pPr lvl="1"/>
            <a:r>
              <a:rPr lang="zh-CN" altLang="en-US" dirty="0"/>
              <a:t>可以和业务工人相互取代各自的职责。</a:t>
            </a:r>
            <a:endParaRPr lang="zh-CN" altLang="en-US" dirty="0"/>
          </a:p>
        </p:txBody>
      </p:sp>
      <p:pic>
        <p:nvPicPr>
          <p:cNvPr id="3075" name="Picture 3"/>
          <p:cNvPicPr>
            <a:picLocks noChangeAspect="1" noChangeArrowheads="1"/>
          </p:cNvPicPr>
          <p:nvPr/>
        </p:nvPicPr>
        <p:blipFill>
          <a:blip r:embed="rId1"/>
          <a:srcRect/>
          <a:stretch>
            <a:fillRect/>
          </a:stretch>
        </p:blipFill>
        <p:spPr bwMode="auto">
          <a:xfrm>
            <a:off x="1897940" y="3463476"/>
            <a:ext cx="1921513" cy="2000264"/>
          </a:xfrm>
          <a:prstGeom prst="rect">
            <a:avLst/>
          </a:prstGeom>
          <a:noFill/>
          <a:ln w="9525">
            <a:noFill/>
            <a:miter lim="800000"/>
            <a:headEnd/>
            <a:tailEnd/>
          </a:ln>
          <a:effectLst/>
        </p:spPr>
      </p:pic>
      <p:pic>
        <p:nvPicPr>
          <p:cNvPr id="21510" name="Picture 6" descr="http://news.hit.edu.cn/uploadfiles/2008/09-01/200891101910309.jpg"/>
          <p:cNvPicPr>
            <a:picLocks noChangeAspect="1" noChangeArrowheads="1"/>
          </p:cNvPicPr>
          <p:nvPr/>
        </p:nvPicPr>
        <p:blipFill>
          <a:blip r:embed="rId2"/>
          <a:srcRect/>
          <a:stretch>
            <a:fillRect/>
          </a:stretch>
        </p:blipFill>
        <p:spPr bwMode="auto">
          <a:xfrm>
            <a:off x="7112913" y="3695656"/>
            <a:ext cx="3500422" cy="2625317"/>
          </a:xfrm>
          <a:prstGeom prst="rect">
            <a:avLst/>
          </a:prstGeom>
          <a:noFill/>
        </p:spPr>
      </p:pic>
      <p:pic>
        <p:nvPicPr>
          <p:cNvPr id="21512" name="Picture 8" descr="http://www.jj.js.cn/news/images/200903/13/news_20090313233007089.jpg"/>
          <p:cNvPicPr>
            <a:picLocks noChangeAspect="1" noChangeArrowheads="1"/>
          </p:cNvPicPr>
          <p:nvPr/>
        </p:nvPicPr>
        <p:blipFill>
          <a:blip r:embed="rId3"/>
          <a:srcRect/>
          <a:stretch>
            <a:fillRect/>
          </a:stretch>
        </p:blipFill>
        <p:spPr bwMode="auto">
          <a:xfrm>
            <a:off x="4398269" y="3725418"/>
            <a:ext cx="1758488" cy="2595554"/>
          </a:xfrm>
          <a:prstGeom prst="rect">
            <a:avLst/>
          </a:prstGeom>
          <a:noFill/>
        </p:spPr>
      </p:pic>
      <p:grpSp>
        <p:nvGrpSpPr>
          <p:cNvPr id="41" name="组合 40"/>
          <p:cNvGrpSpPr/>
          <p:nvPr/>
        </p:nvGrpSpPr>
        <p:grpSpPr>
          <a:xfrm>
            <a:off x="5969905" y="3106286"/>
            <a:ext cx="4214842" cy="1071570"/>
            <a:chOff x="4286248" y="3643314"/>
            <a:chExt cx="4214842" cy="1071570"/>
          </a:xfrm>
        </p:grpSpPr>
        <p:sp>
          <p:nvSpPr>
            <p:cNvPr id="13" name="TextBox 12"/>
            <p:cNvSpPr txBox="1"/>
            <p:nvPr/>
          </p:nvSpPr>
          <p:spPr>
            <a:xfrm>
              <a:off x="5643570" y="3643314"/>
              <a:ext cx="1210588" cy="400110"/>
            </a:xfrm>
            <a:prstGeom prst="rect">
              <a:avLst/>
            </a:prstGeom>
            <a:noFill/>
          </p:spPr>
          <p:txBody>
            <a:bodyPr wrap="none"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业务工人</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nvGrpSpPr>
            <p:cNvPr id="33" name="组合 32"/>
            <p:cNvGrpSpPr/>
            <p:nvPr/>
          </p:nvGrpSpPr>
          <p:grpSpPr>
            <a:xfrm>
              <a:off x="4286248" y="4000504"/>
              <a:ext cx="4214842" cy="714380"/>
              <a:chOff x="4286248" y="4000504"/>
              <a:chExt cx="4214842" cy="714380"/>
            </a:xfrm>
          </p:grpSpPr>
          <p:cxnSp>
            <p:nvCxnSpPr>
              <p:cNvPr id="14" name="直接箭头连接符 13"/>
              <p:cNvCxnSpPr/>
              <p:nvPr/>
            </p:nvCxnSpPr>
            <p:spPr>
              <a:xfrm>
                <a:off x="6715140" y="4000504"/>
                <a:ext cx="1785950" cy="714380"/>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15" name="直接箭头连接符 14"/>
              <p:cNvCxnSpPr/>
              <p:nvPr/>
            </p:nvCxnSpPr>
            <p:spPr>
              <a:xfrm rot="10800000" flipV="1">
                <a:off x="4286248" y="4000504"/>
                <a:ext cx="1357322" cy="500066"/>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grpSp>
      </p:grpSp>
      <p:grpSp>
        <p:nvGrpSpPr>
          <p:cNvPr id="40" name="组合 39"/>
          <p:cNvGrpSpPr/>
          <p:nvPr/>
        </p:nvGrpSpPr>
        <p:grpSpPr>
          <a:xfrm>
            <a:off x="5827029" y="4677922"/>
            <a:ext cx="2786082" cy="1643050"/>
            <a:chOff x="4143372" y="5214950"/>
            <a:chExt cx="2786082" cy="1643050"/>
          </a:xfrm>
        </p:grpSpPr>
        <p:sp>
          <p:nvSpPr>
            <p:cNvPr id="22" name="TextBox 21"/>
            <p:cNvSpPr txBox="1"/>
            <p:nvPr/>
          </p:nvSpPr>
          <p:spPr>
            <a:xfrm>
              <a:off x="4357686" y="6457890"/>
              <a:ext cx="1467068" cy="400110"/>
            </a:xfrm>
            <a:prstGeom prst="rect">
              <a:avLst/>
            </a:prstGeom>
            <a:noFill/>
          </p:spPr>
          <p:txBody>
            <a:bodyPr wrap="square"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业务实体</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4143372" y="5214950"/>
              <a:ext cx="2786082" cy="1242940"/>
              <a:chOff x="4143372" y="5214950"/>
              <a:chExt cx="2786082" cy="1242940"/>
            </a:xfrm>
          </p:grpSpPr>
          <p:cxnSp>
            <p:nvCxnSpPr>
              <p:cNvPr id="23" name="直接箭头连接符 22"/>
              <p:cNvCxnSpPr/>
              <p:nvPr/>
            </p:nvCxnSpPr>
            <p:spPr>
              <a:xfrm rot="10800000">
                <a:off x="4143372" y="6357958"/>
                <a:ext cx="571504" cy="99932"/>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cxnSp>
            <p:nvCxnSpPr>
              <p:cNvPr id="24" name="直接箭头连接符 23"/>
              <p:cNvCxnSpPr/>
              <p:nvPr/>
            </p:nvCxnSpPr>
            <p:spPr>
              <a:xfrm flipV="1">
                <a:off x="5357818" y="5214950"/>
                <a:ext cx="1571636" cy="1242940"/>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grpSp>
      </p:grpSp>
      <p:grpSp>
        <p:nvGrpSpPr>
          <p:cNvPr id="42" name="组合 41"/>
          <p:cNvGrpSpPr/>
          <p:nvPr/>
        </p:nvGrpSpPr>
        <p:grpSpPr>
          <a:xfrm>
            <a:off x="4469707" y="3177724"/>
            <a:ext cx="2714644" cy="1071570"/>
            <a:chOff x="2786050" y="3714752"/>
            <a:chExt cx="2714644" cy="1071570"/>
          </a:xfrm>
        </p:grpSpPr>
        <p:sp>
          <p:nvSpPr>
            <p:cNvPr id="35" name="TextBox 34"/>
            <p:cNvSpPr txBox="1"/>
            <p:nvPr/>
          </p:nvSpPr>
          <p:spPr>
            <a:xfrm>
              <a:off x="2786050" y="3714752"/>
              <a:ext cx="1467068" cy="400110"/>
            </a:xfrm>
            <a:prstGeom prst="rect">
              <a:avLst/>
            </a:prstGeom>
            <a:noFill/>
          </p:spPr>
          <p:txBody>
            <a:bodyPr wrap="square" rtlCol="0">
              <a:spAutoFit/>
            </a:bodyPr>
            <a:lstStyle/>
            <a:p>
              <a:r>
                <a:rPr lang="zh-CN" altLang="en-US" sz="2000" b="1" dirty="0">
                  <a:solidFill>
                    <a:srgbClr val="FF0000"/>
                  </a:solidFill>
                  <a:latin typeface="微软雅黑" panose="020B0503020204020204" pitchFamily="34" charset="-122"/>
                  <a:ea typeface="微软雅黑" panose="020B0503020204020204" pitchFamily="34" charset="-122"/>
                </a:rPr>
                <a:t>业务执行者</a:t>
              </a:r>
              <a:endParaRPr lang="zh-CN" altLang="en-US" sz="2000" b="1" dirty="0">
                <a:solidFill>
                  <a:srgbClr val="FF0000"/>
                </a:solidFill>
                <a:latin typeface="微软雅黑" panose="020B0503020204020204" pitchFamily="34" charset="-122"/>
                <a:ea typeface="微软雅黑" panose="020B0503020204020204" pitchFamily="34" charset="-122"/>
              </a:endParaRPr>
            </a:p>
          </p:txBody>
        </p:sp>
        <p:cxnSp>
          <p:nvCxnSpPr>
            <p:cNvPr id="36" name="直接箭头连接符 35"/>
            <p:cNvCxnSpPr>
              <a:stCxn id="35" idx="3"/>
            </p:cNvCxnSpPr>
            <p:nvPr/>
          </p:nvCxnSpPr>
          <p:spPr>
            <a:xfrm>
              <a:off x="4253118" y="3914807"/>
              <a:ext cx="1247576" cy="871515"/>
            </a:xfrm>
            <a:prstGeom prst="straightConnector1">
              <a:avLst/>
            </a:prstGeom>
            <a:ln>
              <a:solidFill>
                <a:srgbClr val="FF0000"/>
              </a:solidFill>
              <a:tailEnd type="arrow"/>
            </a:ln>
          </p:spPr>
          <p:style>
            <a:lnRef idx="3">
              <a:schemeClr val="accent2"/>
            </a:lnRef>
            <a:fillRef idx="0">
              <a:schemeClr val="accent2"/>
            </a:fillRef>
            <a:effectRef idx="2">
              <a:schemeClr val="accent2"/>
            </a:effectRef>
            <a:fontRef idx="minor">
              <a:schemeClr val="tx1"/>
            </a:fontRef>
          </p:style>
        </p:cxnSp>
      </p:grpSp>
      <p:sp>
        <p:nvSpPr>
          <p:cNvPr id="20" name="文本框 19"/>
          <p:cNvSpPr txBox="1"/>
          <p:nvPr/>
        </p:nvSpPr>
        <p:spPr>
          <a:xfrm>
            <a:off x="274320" y="449590"/>
            <a:ext cx="2646878"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识别业务实体</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21" name="直接连接符 20"/>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2949773" y="608644"/>
            <a:ext cx="491490" cy="318085"/>
            <a:chOff x="3017520" y="601990"/>
            <a:chExt cx="491490" cy="414010"/>
          </a:xfrm>
        </p:grpSpPr>
        <p:sp>
          <p:nvSpPr>
            <p:cNvPr id="31" name="燕尾形 30"/>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燕尾形 31"/>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20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20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2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357718" y="1603900"/>
            <a:ext cx="9539755" cy="4389120"/>
          </a:xfrm>
        </p:spPr>
        <p:txBody>
          <a:bodyPr/>
          <a:lstStyle/>
          <a:p>
            <a:pPr marL="514350" indent="-457200">
              <a:lnSpc>
                <a:spcPct val="150000"/>
              </a:lnSpc>
              <a:buFont typeface="+mj-lt"/>
              <a:buAutoNum type="arabicPeriod"/>
            </a:pPr>
            <a:r>
              <a:rPr lang="zh-CN" altLang="en-US" dirty="0"/>
              <a:t>识别业务对象：业务执行者、业务工人、业务实体；</a:t>
            </a:r>
            <a:endParaRPr lang="en-US" altLang="zh-CN" dirty="0"/>
          </a:p>
          <a:p>
            <a:pPr marL="514350" indent="-457200">
              <a:lnSpc>
                <a:spcPct val="150000"/>
              </a:lnSpc>
              <a:buFont typeface="+mj-lt"/>
              <a:buAutoNum type="arabicPeriod"/>
            </a:pPr>
            <a:r>
              <a:rPr lang="zh-CN" altLang="en-US" dirty="0"/>
              <a:t>确定业务对象间的职责、协作及交互顺序</a:t>
            </a:r>
            <a:r>
              <a:rPr lang="en-US" altLang="zh-CN" dirty="0"/>
              <a:t>,</a:t>
            </a:r>
            <a:r>
              <a:rPr lang="zh-CN" altLang="en-US" dirty="0"/>
              <a:t>绘制业务序列图。</a:t>
            </a:r>
            <a:endParaRPr lang="zh-CN" altLang="en-US" dirty="0"/>
          </a:p>
        </p:txBody>
      </p:sp>
      <p:sp>
        <p:nvSpPr>
          <p:cNvPr id="4" name="文本框 3"/>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采用序列图来描述业务现状</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5411986" y="588957"/>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24115" y="1285183"/>
            <a:ext cx="11001828" cy="4389120"/>
          </a:xfrm>
        </p:spPr>
        <p:txBody>
          <a:bodyPr/>
          <a:lstStyle/>
          <a:p>
            <a:pPr>
              <a:lnSpc>
                <a:spcPct val="150000"/>
              </a:lnSpc>
            </a:pPr>
            <a:r>
              <a:rPr lang="zh-CN" altLang="en-US" sz="2800" dirty="0"/>
              <a:t>取款业务用例</a:t>
            </a:r>
            <a:r>
              <a:rPr lang="zh-CN" altLang="en-US" dirty="0"/>
              <a:t>描述：客户在财神银行某分理处柜台前，将储蓄卡递给银行柜员，要求取款。柜员接过储蓄卡在工作终端机器上划卡，系统提示客户输入储蓄卡密码。客户通过密码录入器输入正确密码后，柜员又询问客户取款金额。柜员将取款信息录入银行系统，并使用工作终端打印了一份凭条。柜员递出取款凭条，客户签字确认。然后银行柜员在凭条上盖章，最后把钱、储蓄卡及凭条递给客户，取款业务完成。</a:t>
            </a:r>
            <a:endParaRPr lang="en-US" altLang="zh-CN" dirty="0"/>
          </a:p>
          <a:p>
            <a:pPr>
              <a:lnSpc>
                <a:spcPct val="150000"/>
              </a:lnSpc>
            </a:pPr>
            <a:r>
              <a:rPr lang="zh-CN" altLang="en-US" b="1" dirty="0">
                <a:solidFill>
                  <a:srgbClr val="FF0000"/>
                </a:solidFill>
              </a:rPr>
              <a:t>（注意：在现实工作中，类似如上的信息都是分析师与组织的业务专家深入沟通后才能获得的）</a:t>
            </a:r>
            <a:endParaRPr lang="zh-CN" altLang="en-US" b="1" dirty="0">
              <a:solidFill>
                <a:srgbClr val="FF0000"/>
              </a:solidFill>
            </a:endParaRPr>
          </a:p>
        </p:txBody>
      </p:sp>
      <p:sp>
        <p:nvSpPr>
          <p:cNvPr id="4" name="文本框 3"/>
          <p:cNvSpPr txBox="1"/>
          <p:nvPr/>
        </p:nvSpPr>
        <p:spPr>
          <a:xfrm>
            <a:off x="274320" y="449590"/>
            <a:ext cx="634019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示例：取款业务用例的业务序列图</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6529956" y="629679"/>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srcRect l="5581" t="16086" r="6709" b="13539"/>
          <a:stretch>
            <a:fillRect/>
          </a:stretch>
        </p:blipFill>
        <p:spPr bwMode="auto">
          <a:xfrm>
            <a:off x="2166910" y="2500306"/>
            <a:ext cx="7858180" cy="2500330"/>
          </a:xfrm>
          <a:prstGeom prst="rect">
            <a:avLst/>
          </a:prstGeom>
          <a:noFill/>
          <a:ln w="9525">
            <a:noFill/>
            <a:miter lim="800000"/>
            <a:headEnd/>
            <a:tailEnd/>
          </a:ln>
          <a:effectLst/>
        </p:spPr>
      </p:pic>
      <p:sp>
        <p:nvSpPr>
          <p:cNvPr id="5" name="文本框 4"/>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示例：识别业务对象</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95086" y="588957"/>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示例：绘制业务序列图</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6" name="Picture 2"/>
          <p:cNvPicPr>
            <a:picLocks noChangeAspect="1" noChangeArrowheads="1"/>
          </p:cNvPicPr>
          <p:nvPr/>
        </p:nvPicPr>
        <p:blipFill>
          <a:blip r:embed="rId1"/>
          <a:srcRect l="6445" t="2812" r="50781" b="3437"/>
          <a:stretch>
            <a:fillRect/>
          </a:stretch>
        </p:blipFill>
        <p:spPr bwMode="auto">
          <a:xfrm>
            <a:off x="5381620" y="0"/>
            <a:ext cx="5006340" cy="6858000"/>
          </a:xfrm>
          <a:prstGeom prst="rect">
            <a:avLst/>
          </a:prstGeom>
          <a:noFill/>
          <a:ln w="9525">
            <a:noFill/>
            <a:miter lim="800000"/>
            <a:headEnd/>
            <a:tailEnd/>
          </a:ln>
          <a:effectLst/>
        </p:spPr>
      </p:pic>
      <p:grpSp>
        <p:nvGrpSpPr>
          <p:cNvPr id="11" name="组合 10"/>
          <p:cNvGrpSpPr/>
          <p:nvPr/>
        </p:nvGrpSpPr>
        <p:grpSpPr>
          <a:xfrm>
            <a:off x="4537897"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srcRect/>
          <a:stretch>
            <a:fillRect/>
          </a:stretch>
        </p:blipFill>
        <p:spPr bwMode="auto">
          <a:xfrm>
            <a:off x="3269163" y="1268857"/>
            <a:ext cx="8396117" cy="5077027"/>
          </a:xfrm>
          <a:prstGeom prst="rect">
            <a:avLst/>
          </a:prstGeom>
          <a:noFill/>
          <a:ln w="9525">
            <a:noFill/>
            <a:miter lim="800000"/>
            <a:headEnd/>
            <a:tailEnd/>
          </a:ln>
          <a:effectLst/>
        </p:spPr>
      </p:pic>
      <p:sp>
        <p:nvSpPr>
          <p:cNvPr id="4" name="文本框 3"/>
          <p:cNvSpPr txBox="1"/>
          <p:nvPr/>
        </p:nvSpPr>
        <p:spPr>
          <a:xfrm>
            <a:off x="274320" y="449590"/>
            <a:ext cx="6889450"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练习：</a:t>
            </a:r>
            <a:r>
              <a:rPr lang="en-US" altLang="zh-CN" sz="3200" b="1" dirty="0">
                <a:solidFill>
                  <a:srgbClr val="141316"/>
                </a:solidFill>
                <a:latin typeface="微软雅黑" panose="020B0503020204020204" pitchFamily="34" charset="-122"/>
                <a:ea typeface="微软雅黑" panose="020B0503020204020204" pitchFamily="34" charset="-122"/>
              </a:rPr>
              <a:t>EA</a:t>
            </a:r>
            <a:r>
              <a:rPr lang="zh-CN" altLang="en-US" sz="3200" b="1" dirty="0">
                <a:solidFill>
                  <a:srgbClr val="141316"/>
                </a:solidFill>
                <a:latin typeface="微软雅黑" panose="020B0503020204020204" pitchFamily="34" charset="-122"/>
                <a:ea typeface="微软雅黑" panose="020B0503020204020204" pitchFamily="34" charset="-122"/>
              </a:rPr>
              <a:t>中进行现状业务序列图建模</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274320" y="1603900"/>
            <a:ext cx="2749471" cy="1424621"/>
          </a:xfrm>
          <a:prstGeom prst="rect">
            <a:avLst/>
          </a:prstGeom>
          <a:noFill/>
        </p:spPr>
        <p:txBody>
          <a:bodyPr wrap="none" rtlCol="0">
            <a:spAutoFit/>
          </a:bodyPr>
          <a:lstStyle/>
          <a:p>
            <a:pPr>
              <a:lnSpc>
                <a:spcPct val="150000"/>
              </a:lnSpc>
            </a:pPr>
            <a:r>
              <a:rPr lang="zh-CN" altLang="en-US" sz="2000" dirty="0"/>
              <a:t>先用文本写出流程</a:t>
            </a:r>
            <a:endParaRPr lang="en-US" altLang="zh-CN" sz="2000" dirty="0"/>
          </a:p>
          <a:p>
            <a:pPr>
              <a:lnSpc>
                <a:spcPct val="150000"/>
              </a:lnSpc>
            </a:pPr>
            <a:r>
              <a:rPr lang="zh-CN" altLang="en-US" sz="2000" dirty="0"/>
              <a:t>在此基础上转化为图</a:t>
            </a:r>
            <a:endParaRPr lang="en-US" altLang="zh-CN" sz="2000" dirty="0"/>
          </a:p>
          <a:p>
            <a:pPr>
              <a:lnSpc>
                <a:spcPct val="150000"/>
              </a:lnSpc>
            </a:pPr>
            <a:r>
              <a:rPr lang="zh-CN" altLang="en-US" sz="2000" dirty="0"/>
              <a:t>体会这两种方法的差异</a:t>
            </a:r>
            <a:endParaRPr lang="zh-CN" altLang="en-US" sz="2000" dirty="0"/>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099341" y="625590"/>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1"/>
          <a:srcRect/>
          <a:stretch>
            <a:fillRect/>
          </a:stretch>
        </p:blipFill>
        <p:spPr bwMode="auto">
          <a:xfrm>
            <a:off x="2022976" y="1319202"/>
            <a:ext cx="7929618" cy="4753328"/>
          </a:xfrm>
          <a:prstGeom prst="rect">
            <a:avLst/>
          </a:prstGeom>
          <a:noFill/>
          <a:ln w="9525">
            <a:noFill/>
            <a:miter lim="800000"/>
            <a:headEnd/>
            <a:tailEnd/>
          </a:ln>
          <a:effectLst/>
        </p:spPr>
      </p:pic>
      <p:sp>
        <p:nvSpPr>
          <p:cNvPr id="5" name="矩形 4"/>
          <p:cNvSpPr/>
          <p:nvPr/>
        </p:nvSpPr>
        <p:spPr>
          <a:xfrm>
            <a:off x="6220028" y="2036982"/>
            <a:ext cx="1729961" cy="1938992"/>
          </a:xfrm>
          <a:prstGeom prst="rect">
            <a:avLst/>
          </a:prstGeom>
        </p:spPr>
        <p:txBody>
          <a:bodyPr wrap="none">
            <a:spAutoFit/>
          </a:bodyPr>
          <a:lstStyle/>
          <a:p>
            <a:r>
              <a:rPr lang="en-US" altLang="zh-CN" sz="12000" b="1" dirty="0">
                <a:solidFill>
                  <a:srgbClr val="FF0000"/>
                </a:solidFill>
                <a:latin typeface="Berlin Sans FB Demi" panose="020E0802020502020306" pitchFamily="34" charset="0"/>
              </a:rPr>
              <a:t>×</a:t>
            </a:r>
            <a:endParaRPr lang="zh-CN" altLang="en-US" sz="12000" b="1" dirty="0">
              <a:solidFill>
                <a:srgbClr val="FF0000"/>
              </a:solidFill>
              <a:latin typeface="Berlin Sans FB Demi" panose="020E0802020502020306" pitchFamily="34" charset="0"/>
            </a:endParaRPr>
          </a:p>
        </p:txBody>
      </p:sp>
      <p:sp>
        <p:nvSpPr>
          <p:cNvPr id="6" name="文本框 5"/>
          <p:cNvSpPr txBox="1"/>
          <p:nvPr/>
        </p:nvSpPr>
        <p:spPr>
          <a:xfrm>
            <a:off x="274320" y="449590"/>
            <a:ext cx="716093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注意：本阶段不要考虑要实现什么系统</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7345086" y="637832"/>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ppt_w*0.70"/>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4320" y="449590"/>
            <a:ext cx="4698722"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回顾：获取愿景的三步曲</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4973042" y="588916"/>
            <a:ext cx="491490" cy="318085"/>
            <a:chOff x="3017520" y="601990"/>
            <a:chExt cx="491490" cy="414010"/>
          </a:xfrm>
        </p:grpSpPr>
        <p:sp>
          <p:nvSpPr>
            <p:cNvPr id="5" name="燕尾形 4"/>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燕尾形 5"/>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燕尾形 6"/>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 name="矩形 7"/>
          <p:cNvSpPr/>
          <p:nvPr/>
        </p:nvSpPr>
        <p:spPr>
          <a:xfrm>
            <a:off x="7818120"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内容占位符 2"/>
          <p:cNvSpPr txBox="1"/>
          <p:nvPr/>
        </p:nvSpPr>
        <p:spPr>
          <a:xfrm>
            <a:off x="393700" y="1345383"/>
            <a:ext cx="11375934" cy="4663530"/>
          </a:xfrm>
          <a:prstGeom prst="rect">
            <a:avLst/>
          </a:prstGeom>
        </p:spPr>
        <p:txBody>
          <a:bodyPr/>
          <a:lstStyle>
            <a:defPPr>
              <a:defRPr lang="zh-CN"/>
            </a:defPPr>
            <a:lvl1pPr marL="285750" indent="-285750">
              <a:lnSpc>
                <a:spcPct val="150000"/>
              </a:lnSpc>
              <a:spcBef>
                <a:spcPts val="1000"/>
              </a:spcBef>
              <a:buFont typeface="Arial" panose="020B0604020202020204" pitchFamily="34" charset="0"/>
              <a:buChar char="•"/>
              <a:defRPr sz="2400">
                <a:latin typeface="微软雅黑" panose="020B0503020204020204" pitchFamily="34" charset="-122"/>
                <a:ea typeface="微软雅黑" panose="020B0503020204020204" pitchFamily="34" charset="-122"/>
              </a:defRPr>
            </a:lvl1pPr>
            <a:lvl2pPr marL="742950" lvl="1" indent="-285750">
              <a:lnSpc>
                <a:spcPct val="150000"/>
              </a:lnSpc>
              <a:spcBef>
                <a:spcPts val="500"/>
              </a:spcBef>
              <a:buFont typeface="Arial" panose="020B0604020202020204" pitchFamily="34" charset="0"/>
              <a:buChar char="•"/>
              <a:defRPr>
                <a:latin typeface="微软雅黑" panose="020B0503020204020204" pitchFamily="34" charset="-122"/>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t>第一步：找到软件项目的“老大”；</a:t>
            </a:r>
            <a:endParaRPr lang="en-US" altLang="zh-CN" dirty="0"/>
          </a:p>
          <a:p>
            <a:r>
              <a:rPr lang="zh-CN" altLang="en-US" dirty="0"/>
              <a:t>第二步：得到“老大”对项目的期望（愿景）；</a:t>
            </a:r>
            <a:endParaRPr lang="en-US" altLang="zh-CN" dirty="0"/>
          </a:p>
          <a:p>
            <a:r>
              <a:rPr lang="zh-CN" altLang="en-US" dirty="0"/>
              <a:t>第三步：描述出愿景的度量指标；</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13"/>
          <p:cNvGrpSpPr/>
          <p:nvPr/>
        </p:nvGrpSpPr>
        <p:grpSpPr>
          <a:xfrm>
            <a:off x="4095736" y="1212857"/>
            <a:ext cx="5780046" cy="5255025"/>
            <a:chOff x="2690472" y="1428736"/>
            <a:chExt cx="5780046" cy="5255025"/>
          </a:xfrm>
        </p:grpSpPr>
        <p:pic>
          <p:nvPicPr>
            <p:cNvPr id="15" name="Picture 2"/>
            <p:cNvPicPr>
              <a:picLocks noChangeAspect="1" noChangeArrowheads="1"/>
            </p:cNvPicPr>
            <p:nvPr/>
          </p:nvPicPr>
          <p:blipFill>
            <a:blip r:embed="rId1"/>
            <a:srcRect/>
            <a:stretch>
              <a:fillRect/>
            </a:stretch>
          </p:blipFill>
          <p:spPr bwMode="auto">
            <a:xfrm>
              <a:off x="2786050" y="1428736"/>
              <a:ext cx="5684468" cy="5255025"/>
            </a:xfrm>
            <a:prstGeom prst="rect">
              <a:avLst/>
            </a:prstGeom>
            <a:noFill/>
            <a:ln w="9525">
              <a:noFill/>
              <a:miter lim="800000"/>
              <a:headEnd/>
              <a:tailEnd/>
            </a:ln>
            <a:effectLst/>
          </p:spPr>
        </p:pic>
        <p:sp>
          <p:nvSpPr>
            <p:cNvPr id="16" name="矩形 15"/>
            <p:cNvSpPr/>
            <p:nvPr/>
          </p:nvSpPr>
          <p:spPr>
            <a:xfrm>
              <a:off x="2690472" y="5715016"/>
              <a:ext cx="642942" cy="9286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7" name="直接连接符 16"/>
          <p:cNvCxnSpPr/>
          <p:nvPr/>
        </p:nvCxnSpPr>
        <p:spPr>
          <a:xfrm>
            <a:off x="3905562" y="5070508"/>
            <a:ext cx="1000132" cy="571504"/>
          </a:xfrm>
          <a:prstGeom prst="line">
            <a:avLst/>
          </a:prstGeom>
        </p:spPr>
        <p:style>
          <a:lnRef idx="2">
            <a:schemeClr val="accent3"/>
          </a:lnRef>
          <a:fillRef idx="0">
            <a:schemeClr val="accent3"/>
          </a:fillRef>
          <a:effectRef idx="1">
            <a:schemeClr val="accent3"/>
          </a:effectRef>
          <a:fontRef idx="minor">
            <a:schemeClr val="tx1"/>
          </a:fontRef>
        </p:style>
      </p:cxnSp>
      <p:sp>
        <p:nvSpPr>
          <p:cNvPr id="18" name="矩形 17"/>
          <p:cNvSpPr/>
          <p:nvPr/>
        </p:nvSpPr>
        <p:spPr>
          <a:xfrm>
            <a:off x="1905298" y="4570442"/>
            <a:ext cx="2071702" cy="71438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2400" dirty="0">
                <a:ln w="18415" cmpd="sng">
                  <a:solidFill>
                    <a:srgbClr val="FFFFFF"/>
                  </a:solidFill>
                  <a:prstDash val="solid"/>
                </a:ln>
                <a:solidFill>
                  <a:srgbClr val="FFFFFF"/>
                </a:solidFill>
                <a:effectLst>
                  <a:outerShdw blurRad="63500" dir="3600000" algn="tl" rotWithShape="0">
                    <a:srgbClr val="000000">
                      <a:alpha val="70000"/>
                    </a:srgbClr>
                  </a:outerShdw>
                </a:effectLst>
              </a:rPr>
              <a:t>Opt=</a:t>
            </a: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 optional </a:t>
            </a:r>
            <a:b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可选分支</a:t>
            </a:r>
            <a:endPar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19" name="直接连接符 18"/>
          <p:cNvCxnSpPr/>
          <p:nvPr/>
        </p:nvCxnSpPr>
        <p:spPr>
          <a:xfrm flipV="1">
            <a:off x="3905562" y="3070244"/>
            <a:ext cx="714380" cy="285752"/>
          </a:xfrm>
          <a:prstGeom prst="line">
            <a:avLst/>
          </a:prstGeom>
        </p:spPr>
        <p:style>
          <a:lnRef idx="2">
            <a:schemeClr val="accent3"/>
          </a:lnRef>
          <a:fillRef idx="0">
            <a:schemeClr val="accent3"/>
          </a:fillRef>
          <a:effectRef idx="1">
            <a:schemeClr val="accent3"/>
          </a:effectRef>
          <a:fontRef idx="minor">
            <a:schemeClr val="tx1"/>
          </a:fontRef>
        </p:style>
      </p:cxnSp>
      <p:sp>
        <p:nvSpPr>
          <p:cNvPr id="20" name="矩形 19"/>
          <p:cNvSpPr/>
          <p:nvPr/>
        </p:nvSpPr>
        <p:spPr>
          <a:xfrm>
            <a:off x="1905298" y="3141682"/>
            <a:ext cx="2261876" cy="71438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altLang="zh-CN" sz="2400" dirty="0">
                <a:ln w="18415" cmpd="sng">
                  <a:solidFill>
                    <a:srgbClr val="FFFFFF"/>
                  </a:solidFill>
                  <a:prstDash val="solid"/>
                </a:ln>
                <a:solidFill>
                  <a:srgbClr val="FFFFFF"/>
                </a:solidFill>
                <a:effectLst>
                  <a:outerShdw blurRad="63500" dir="3600000" algn="tl" rotWithShape="0">
                    <a:srgbClr val="000000">
                      <a:alpha val="70000"/>
                    </a:srgbClr>
                  </a:outerShdw>
                </a:effectLst>
              </a:rPr>
              <a:t>Alt=</a:t>
            </a:r>
            <a: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 alternative</a:t>
            </a:r>
            <a:br>
              <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条件分支</a:t>
            </a:r>
            <a:endPar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21" name="直接连接符 20"/>
          <p:cNvCxnSpPr/>
          <p:nvPr/>
        </p:nvCxnSpPr>
        <p:spPr>
          <a:xfrm>
            <a:off x="3492700" y="2411536"/>
            <a:ext cx="785818" cy="142876"/>
          </a:xfrm>
          <a:prstGeom prst="line">
            <a:avLst/>
          </a:prstGeom>
        </p:spPr>
        <p:style>
          <a:lnRef idx="2">
            <a:schemeClr val="accent3"/>
          </a:lnRef>
          <a:fillRef idx="0">
            <a:schemeClr val="accent3"/>
          </a:fillRef>
          <a:effectRef idx="1">
            <a:schemeClr val="accent3"/>
          </a:effectRef>
          <a:fontRef idx="minor">
            <a:schemeClr val="tx1"/>
          </a:fontRef>
        </p:style>
      </p:cxnSp>
      <p:sp>
        <p:nvSpPr>
          <p:cNvPr id="22" name="矩形 21"/>
          <p:cNvSpPr/>
          <p:nvPr/>
        </p:nvSpPr>
        <p:spPr>
          <a:xfrm>
            <a:off x="2095472" y="2212988"/>
            <a:ext cx="1452900" cy="428628"/>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rPr>
              <a:t>循环</a:t>
            </a:r>
            <a:r>
              <a:rPr lang="en-US" altLang="zh-CN" sz="2400" dirty="0">
                <a:ln w="18415" cmpd="sng">
                  <a:solidFill>
                    <a:srgbClr val="FFFFFF"/>
                  </a:solidFill>
                  <a:prstDash val="solid"/>
                </a:ln>
                <a:solidFill>
                  <a:srgbClr val="FFFFFF"/>
                </a:solidFill>
                <a:effectLst>
                  <a:outerShdw blurRad="63500" dir="3600000" algn="tl" rotWithShape="0">
                    <a:srgbClr val="000000">
                      <a:alpha val="70000"/>
                    </a:srgbClr>
                  </a:outerShdw>
                </a:effectLst>
              </a:rPr>
              <a:t>loop</a:t>
            </a:r>
            <a:endParaRPr lang="zh-CN" alt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3" name="文本框 12"/>
          <p:cNvSpPr txBox="1"/>
          <p:nvPr/>
        </p:nvSpPr>
        <p:spPr>
          <a:xfrm>
            <a:off x="274320" y="449590"/>
            <a:ext cx="4698722"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序列图中常用分支的画法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4879889" y="624433"/>
            <a:ext cx="491490" cy="318085"/>
            <a:chOff x="3017520" y="601990"/>
            <a:chExt cx="491490" cy="414010"/>
          </a:xfrm>
        </p:grpSpPr>
        <p:sp>
          <p:nvSpPr>
            <p:cNvPr id="29" name="燕尾形 2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燕尾形 2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燕尾形 3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6"/>
          <p:cNvPicPr>
            <a:picLocks noChangeAspect="1" noChangeArrowheads="1"/>
          </p:cNvPicPr>
          <p:nvPr/>
        </p:nvPicPr>
        <p:blipFill>
          <a:blip r:embed="rId1"/>
          <a:srcRect/>
          <a:stretch>
            <a:fillRect/>
          </a:stretch>
        </p:blipFill>
        <p:spPr bwMode="auto">
          <a:xfrm>
            <a:off x="4005550" y="1056946"/>
            <a:ext cx="6662449" cy="5724853"/>
          </a:xfrm>
          <a:prstGeom prst="rect">
            <a:avLst/>
          </a:prstGeom>
          <a:noFill/>
          <a:ln w="9525">
            <a:noFill/>
            <a:miter lim="800000"/>
            <a:headEnd/>
            <a:tailEnd/>
          </a:ln>
          <a:effectLst/>
        </p:spPr>
      </p:pic>
      <p:sp>
        <p:nvSpPr>
          <p:cNvPr id="5" name="文本框 4"/>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序列图中分支的示例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152305" y="637832"/>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strVal val="#ppt_w*0.70"/>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9" name="Picture 3"/>
          <p:cNvPicPr>
            <a:picLocks noChangeAspect="1" noChangeArrowheads="1"/>
          </p:cNvPicPr>
          <p:nvPr/>
        </p:nvPicPr>
        <p:blipFill>
          <a:blip r:embed="rId1"/>
          <a:srcRect l="18164" t="25194" r="17968" b="11821"/>
          <a:stretch>
            <a:fillRect/>
          </a:stretch>
        </p:blipFill>
        <p:spPr bwMode="auto">
          <a:xfrm>
            <a:off x="2165852" y="1435316"/>
            <a:ext cx="7786742" cy="4643470"/>
          </a:xfrm>
          <a:prstGeom prst="rect">
            <a:avLst/>
          </a:prstGeom>
          <a:noFill/>
          <a:ln w="9525">
            <a:noFill/>
            <a:miter lim="800000"/>
            <a:headEnd/>
            <a:tailEnd/>
          </a:ln>
          <a:effectLst/>
        </p:spPr>
      </p:pic>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537897"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p:cNvPicPr>
            <a:picLocks noChangeAspect="1" noChangeArrowheads="1"/>
          </p:cNvPicPr>
          <p:nvPr/>
        </p:nvPicPr>
        <p:blipFill>
          <a:blip r:embed="rId1"/>
          <a:srcRect l="26953" t="26163" r="25000" b="11821"/>
          <a:stretch>
            <a:fillRect/>
          </a:stretch>
        </p:blipFill>
        <p:spPr bwMode="auto">
          <a:xfrm>
            <a:off x="2432675" y="1245497"/>
            <a:ext cx="6452681" cy="5036266"/>
          </a:xfrm>
          <a:prstGeom prst="rect">
            <a:avLst/>
          </a:prstGeom>
          <a:noFill/>
          <a:ln w="9525">
            <a:noFill/>
            <a:miter lim="800000"/>
            <a:headEnd/>
            <a:tailEnd/>
          </a:ln>
          <a:effectLst/>
        </p:spPr>
      </p:pic>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537897"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2"/>
          <p:cNvPicPr>
            <a:picLocks noChangeAspect="1" noChangeArrowheads="1"/>
          </p:cNvPicPr>
          <p:nvPr/>
        </p:nvPicPr>
        <p:blipFill>
          <a:blip r:embed="rId1"/>
          <a:srcRect l="15820" t="32946" r="13281" b="10852"/>
          <a:stretch>
            <a:fillRect/>
          </a:stretch>
        </p:blipFill>
        <p:spPr bwMode="auto">
          <a:xfrm>
            <a:off x="1781036" y="1585535"/>
            <a:ext cx="8643998" cy="4143404"/>
          </a:xfrm>
          <a:prstGeom prst="rect">
            <a:avLst/>
          </a:prstGeom>
          <a:noFill/>
          <a:ln w="9525">
            <a:noFill/>
            <a:miter lim="800000"/>
            <a:headEnd/>
            <a:tailEnd/>
          </a:ln>
          <a:effectLst/>
        </p:spPr>
      </p:pic>
      <p:sp>
        <p:nvSpPr>
          <p:cNvPr id="10" name="文本框 9"/>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4537897" y="637832"/>
            <a:ext cx="491490" cy="318085"/>
            <a:chOff x="3017520" y="601990"/>
            <a:chExt cx="491490" cy="414010"/>
          </a:xfrm>
        </p:grpSpPr>
        <p:sp>
          <p:nvSpPr>
            <p:cNvPr id="17" name="燕尾形 16"/>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燕尾形 17"/>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4" name="Picture 2"/>
          <p:cNvPicPr>
            <a:picLocks noChangeAspect="1" noChangeArrowheads="1"/>
          </p:cNvPicPr>
          <p:nvPr/>
        </p:nvPicPr>
        <p:blipFill>
          <a:blip r:embed="rId1"/>
          <a:srcRect l="22266" t="37791" r="19726" b="9883"/>
          <a:stretch>
            <a:fillRect/>
          </a:stretch>
        </p:blipFill>
        <p:spPr bwMode="auto">
          <a:xfrm>
            <a:off x="1690638" y="1387239"/>
            <a:ext cx="8340022" cy="4549103"/>
          </a:xfrm>
          <a:prstGeom prst="rect">
            <a:avLst/>
          </a:prstGeom>
          <a:noFill/>
          <a:ln w="9525">
            <a:noFill/>
            <a:miter lim="800000"/>
            <a:headEnd/>
            <a:tailEnd/>
          </a:ln>
          <a:effectLst/>
        </p:spPr>
      </p:pic>
      <p:sp>
        <p:nvSpPr>
          <p:cNvPr id="5" name="矩形 4"/>
          <p:cNvSpPr/>
          <p:nvPr/>
        </p:nvSpPr>
        <p:spPr>
          <a:xfrm>
            <a:off x="8492816" y="2692294"/>
            <a:ext cx="1729961" cy="1938992"/>
          </a:xfrm>
          <a:prstGeom prst="rect">
            <a:avLst/>
          </a:prstGeom>
        </p:spPr>
        <p:txBody>
          <a:bodyPr wrap="none">
            <a:spAutoFit/>
          </a:bodyPr>
          <a:lstStyle/>
          <a:p>
            <a:r>
              <a:rPr lang="en-US" altLang="zh-CN" sz="12000" b="1" dirty="0">
                <a:solidFill>
                  <a:srgbClr val="FF0000"/>
                </a:solidFill>
                <a:latin typeface="Berlin Sans FB Demi" panose="020E0802020502020306" pitchFamily="34" charset="0"/>
              </a:rPr>
              <a:t>×</a:t>
            </a:r>
            <a:endParaRPr lang="zh-CN" altLang="en-US" sz="12000" b="1" dirty="0">
              <a:solidFill>
                <a:srgbClr val="FF0000"/>
              </a:solidFill>
              <a:latin typeface="Berlin Sans FB Demi" panose="020E0802020502020306" pitchFamily="34" charset="0"/>
            </a:endParaRPr>
          </a:p>
        </p:txBody>
      </p:sp>
      <p:sp>
        <p:nvSpPr>
          <p:cNvPr id="6" name="文本框 5"/>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537897" y="637832"/>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2"/>
          <p:cNvPicPr>
            <a:picLocks noChangeAspect="1" noChangeArrowheads="1"/>
          </p:cNvPicPr>
          <p:nvPr/>
        </p:nvPicPr>
        <p:blipFill>
          <a:blip r:embed="rId1"/>
          <a:srcRect l="25781" t="26163" r="23828" b="10852"/>
          <a:stretch>
            <a:fillRect/>
          </a:stretch>
        </p:blipFill>
        <p:spPr bwMode="auto">
          <a:xfrm>
            <a:off x="3024166" y="1376125"/>
            <a:ext cx="6143668" cy="4643470"/>
          </a:xfrm>
          <a:prstGeom prst="rect">
            <a:avLst/>
          </a:prstGeom>
          <a:noFill/>
          <a:ln w="9525">
            <a:noFill/>
            <a:miter lim="800000"/>
            <a:headEnd/>
            <a:tailEnd/>
          </a:ln>
          <a:effectLst/>
        </p:spPr>
      </p:pic>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537897"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0" name="Picture 2"/>
          <p:cNvPicPr>
            <a:picLocks noChangeAspect="1" noChangeArrowheads="1"/>
          </p:cNvPicPr>
          <p:nvPr/>
        </p:nvPicPr>
        <p:blipFill>
          <a:blip r:embed="rId1"/>
          <a:srcRect l="24609" t="26163" r="26758" b="10852"/>
          <a:stretch>
            <a:fillRect/>
          </a:stretch>
        </p:blipFill>
        <p:spPr bwMode="auto">
          <a:xfrm>
            <a:off x="3131323" y="1478859"/>
            <a:ext cx="5929354" cy="4643470"/>
          </a:xfrm>
          <a:prstGeom prst="rect">
            <a:avLst/>
          </a:prstGeom>
          <a:noFill/>
          <a:ln w="9525">
            <a:noFill/>
            <a:miter lim="800000"/>
            <a:headEnd/>
            <a:tailEnd/>
          </a:ln>
          <a:effectLst/>
        </p:spPr>
      </p:pic>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业务序列图的高级话题</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8956"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537897" y="63783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目录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402080" y="594359"/>
            <a:ext cx="491490" cy="318085"/>
            <a:chOff x="3017520" y="601990"/>
            <a:chExt cx="491490" cy="414010"/>
          </a:xfrm>
        </p:grpSpPr>
        <p:sp>
          <p:nvSpPr>
            <p:cNvPr id="9" name="燕尾形 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组合 30"/>
          <p:cNvGrpSpPr/>
          <p:nvPr/>
        </p:nvGrpSpPr>
        <p:grpSpPr>
          <a:xfrm>
            <a:off x="11683199" y="3291839"/>
            <a:ext cx="344805" cy="318085"/>
            <a:chOff x="3017520" y="601990"/>
            <a:chExt cx="344805" cy="414010"/>
          </a:xfrm>
        </p:grpSpPr>
        <p:sp>
          <p:nvSpPr>
            <p:cNvPr id="32" name="燕尾形 3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5" name="组合 34"/>
          <p:cNvGrpSpPr/>
          <p:nvPr/>
        </p:nvGrpSpPr>
        <p:grpSpPr>
          <a:xfrm flipH="1">
            <a:off x="101917" y="3291839"/>
            <a:ext cx="344805" cy="318085"/>
            <a:chOff x="3017520" y="601990"/>
            <a:chExt cx="344805" cy="414010"/>
          </a:xfrm>
        </p:grpSpPr>
        <p:sp>
          <p:nvSpPr>
            <p:cNvPr id="36" name="燕尾形 3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8" name="矩形 3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227388" y="2082800"/>
            <a:ext cx="6501248" cy="723900"/>
            <a:chOff x="3328988" y="2082800"/>
            <a:chExt cx="6501248" cy="723900"/>
          </a:xfrm>
        </p:grpSpPr>
        <p:sp>
          <p:nvSpPr>
            <p:cNvPr id="2" name="矩形 1"/>
            <p:cNvSpPr/>
            <p:nvPr/>
          </p:nvSpPr>
          <p:spPr>
            <a:xfrm>
              <a:off x="3328988" y="20828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192588" y="20828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28988" y="26670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192587" y="26670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460225" y="2174845"/>
              <a:ext cx="441146"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一</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227388" y="3028950"/>
            <a:ext cx="6501248" cy="723900"/>
            <a:chOff x="3328988" y="3028950"/>
            <a:chExt cx="6501248" cy="723900"/>
          </a:xfrm>
        </p:grpSpPr>
        <p:sp>
          <p:nvSpPr>
            <p:cNvPr id="45" name="矩形 44"/>
            <p:cNvSpPr/>
            <p:nvPr/>
          </p:nvSpPr>
          <p:spPr>
            <a:xfrm>
              <a:off x="3328988" y="30289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192588" y="302895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328988" y="36131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4192588" y="36131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3460225" y="31209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二</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227388" y="3975100"/>
            <a:ext cx="6501248" cy="723900"/>
            <a:chOff x="3328988" y="3975100"/>
            <a:chExt cx="6501248" cy="723900"/>
          </a:xfrm>
        </p:grpSpPr>
        <p:sp>
          <p:nvSpPr>
            <p:cNvPr id="51" name="矩形 50"/>
            <p:cNvSpPr/>
            <p:nvPr/>
          </p:nvSpPr>
          <p:spPr>
            <a:xfrm>
              <a:off x="3328988" y="39751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192588" y="39751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28988" y="45593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192587" y="45593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460225" y="40671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三</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3227388" y="4921250"/>
            <a:ext cx="6501248" cy="723900"/>
            <a:chOff x="3328988" y="4921250"/>
            <a:chExt cx="6501248" cy="723900"/>
          </a:xfrm>
        </p:grpSpPr>
        <p:sp>
          <p:nvSpPr>
            <p:cNvPr id="57" name="矩形 56"/>
            <p:cNvSpPr/>
            <p:nvPr/>
          </p:nvSpPr>
          <p:spPr>
            <a:xfrm>
              <a:off x="3328988" y="4921250"/>
              <a:ext cx="722312" cy="7239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4192587" y="4921250"/>
              <a:ext cx="5637649" cy="7239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28988" y="55054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192588" y="55054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3460225" y="50132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四</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4" name="矩形 63"/>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p:cNvSpPr txBox="1"/>
          <p:nvPr/>
        </p:nvSpPr>
        <p:spPr>
          <a:xfrm>
            <a:off x="4401287" y="2188895"/>
            <a:ext cx="274947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业务建模的意义和步骤</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6" name="文本框 65"/>
          <p:cNvSpPr txBox="1"/>
          <p:nvPr/>
        </p:nvSpPr>
        <p:spPr>
          <a:xfrm>
            <a:off x="4401287" y="3135045"/>
            <a:ext cx="3005951"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业务用例：从外部看企业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4372451" y="4054464"/>
            <a:ext cx="3518913"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业务序列图：从内部解剖企业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8" name="文本框 67"/>
          <p:cNvSpPr txBox="1"/>
          <p:nvPr/>
        </p:nvSpPr>
        <p:spPr>
          <a:xfrm>
            <a:off x="4372452" y="4994215"/>
            <a:ext cx="351891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改进业务序列图：开个好方子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3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3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3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3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3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3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3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30000">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14:bounceEnd="30000">
                                          <p:cBhvr additive="base">
                                            <p:cTn id="19" dur="500" fill="hold"/>
                                            <p:tgtEl>
                                              <p:spTgt spid="63"/>
                                            </p:tgtEl>
                                            <p:attrNameLst>
                                              <p:attrName>ppt_x</p:attrName>
                                            </p:attrNameLst>
                                          </p:cBhvr>
                                          <p:tavLst>
                                            <p:tav tm="0">
                                              <p:val>
                                                <p:strVal val="1+#ppt_w/2"/>
                                              </p:val>
                                            </p:tav>
                                            <p:tav tm="100000">
                                              <p:val>
                                                <p:strVal val="#ppt_x"/>
                                              </p:val>
                                            </p:tav>
                                          </p:tavLst>
                                        </p:anim>
                                        <p:anim calcmode="lin" valueType="num" p14:bounceEnd="30000">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idx="1"/>
          </p:nvPr>
        </p:nvSpPr>
        <p:spPr>
          <a:xfrm>
            <a:off x="711200" y="1585535"/>
            <a:ext cx="10972800" cy="4389120"/>
          </a:xfrm>
        </p:spPr>
        <p:txBody>
          <a:bodyPr/>
          <a:lstStyle/>
          <a:p>
            <a:pPr marL="457200" indent="-457200">
              <a:lnSpc>
                <a:spcPct val="150000"/>
              </a:lnSpc>
              <a:buFont typeface="+mj-lt"/>
              <a:buAutoNum type="arabicPeriod"/>
            </a:pPr>
            <a:r>
              <a:rPr lang="zh-CN" altLang="en-US" dirty="0"/>
              <a:t>明确我们为谁服务（选定愿景要改进的组织）。</a:t>
            </a:r>
            <a:endParaRPr lang="zh-CN" altLang="en-US" dirty="0"/>
          </a:p>
          <a:p>
            <a:pPr marL="457200" indent="-457200">
              <a:lnSpc>
                <a:spcPct val="150000"/>
              </a:lnSpc>
              <a:buFont typeface="+mj-lt"/>
              <a:buAutoNum type="arabicPeriod"/>
            </a:pPr>
            <a:r>
              <a:rPr lang="zh-CN" altLang="en-US" dirty="0"/>
              <a:t>要改进的组织是什么现状（业务用例图、现状业务序列图）。</a:t>
            </a:r>
            <a:endParaRPr lang="zh-CN" altLang="en-US" dirty="0"/>
          </a:p>
          <a:p>
            <a:pPr marL="457200" indent="-457200">
              <a:lnSpc>
                <a:spcPct val="150000"/>
              </a:lnSpc>
              <a:buFont typeface="+mj-lt"/>
              <a:buAutoNum type="arabicPeriod"/>
            </a:pPr>
            <a:r>
              <a:rPr lang="zh-CN" altLang="en-US" b="1" dirty="0">
                <a:solidFill>
                  <a:srgbClr val="FF0000"/>
                </a:solidFill>
              </a:rPr>
              <a:t>我们如何改进（改进业务序列图）。</a:t>
            </a:r>
            <a:endParaRPr lang="zh-CN" altLang="en-US" b="1" dirty="0">
              <a:solidFill>
                <a:srgbClr val="FF0000"/>
              </a:solidFill>
            </a:endParaRPr>
          </a:p>
        </p:txBody>
      </p:sp>
      <p:sp>
        <p:nvSpPr>
          <p:cNvPr id="6" name="文本框 5"/>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业务建模的步骤</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360142" y="637832"/>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3227388" y="3028950"/>
            <a:ext cx="6501248" cy="723900"/>
            <a:chOff x="3328988" y="3028950"/>
            <a:chExt cx="6501248" cy="723900"/>
          </a:xfrm>
        </p:grpSpPr>
        <p:sp>
          <p:nvSpPr>
            <p:cNvPr id="45" name="矩形 44"/>
            <p:cNvSpPr/>
            <p:nvPr/>
          </p:nvSpPr>
          <p:spPr>
            <a:xfrm>
              <a:off x="3328988" y="302895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192588" y="3028950"/>
              <a:ext cx="5637648"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328988" y="36131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4192588" y="36131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3460225" y="31209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二</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a:solidFill>
                  <a:srgbClr val="141316"/>
                </a:solidFill>
                <a:latin typeface="微软雅黑" panose="020B0503020204020204" pitchFamily="34" charset="-122"/>
                <a:ea typeface="微软雅黑" panose="020B0503020204020204" pitchFamily="34" charset="-122"/>
              </a:rPr>
              <a:t>目录</a:t>
            </a:r>
            <a:endParaRPr lang="zh-CN" altLang="en-US" sz="3200" b="1">
              <a:solidFill>
                <a:srgbClr val="141316"/>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402080" y="594359"/>
            <a:ext cx="491490" cy="318085"/>
            <a:chOff x="3017520" y="601990"/>
            <a:chExt cx="491490" cy="414010"/>
          </a:xfrm>
        </p:grpSpPr>
        <p:sp>
          <p:nvSpPr>
            <p:cNvPr id="9" name="燕尾形 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组合 30"/>
          <p:cNvGrpSpPr/>
          <p:nvPr/>
        </p:nvGrpSpPr>
        <p:grpSpPr>
          <a:xfrm>
            <a:off x="11683199" y="3291839"/>
            <a:ext cx="344805" cy="318085"/>
            <a:chOff x="3017520" y="601990"/>
            <a:chExt cx="344805" cy="414010"/>
          </a:xfrm>
        </p:grpSpPr>
        <p:sp>
          <p:nvSpPr>
            <p:cNvPr id="32" name="燕尾形 3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5" name="组合 34"/>
          <p:cNvGrpSpPr/>
          <p:nvPr/>
        </p:nvGrpSpPr>
        <p:grpSpPr>
          <a:xfrm flipH="1">
            <a:off x="101917" y="3291839"/>
            <a:ext cx="344805" cy="318085"/>
            <a:chOff x="3017520" y="601990"/>
            <a:chExt cx="344805" cy="414010"/>
          </a:xfrm>
        </p:grpSpPr>
        <p:sp>
          <p:nvSpPr>
            <p:cNvPr id="36" name="燕尾形 3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8" name="矩形 3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227388" y="2082800"/>
            <a:ext cx="6501248" cy="1452355"/>
            <a:chOff x="3328988" y="2082800"/>
            <a:chExt cx="6501248" cy="1452355"/>
          </a:xfrm>
        </p:grpSpPr>
        <p:sp>
          <p:nvSpPr>
            <p:cNvPr id="2" name="矩形 1"/>
            <p:cNvSpPr/>
            <p:nvPr/>
          </p:nvSpPr>
          <p:spPr>
            <a:xfrm>
              <a:off x="3328988" y="208280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192588" y="2082800"/>
              <a:ext cx="5637648"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28988" y="26670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192587" y="26670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460225" y="21748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一</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4502887" y="3135045"/>
              <a:ext cx="3005951"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业务用例：从外部看组织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227388" y="3975100"/>
            <a:ext cx="6501248" cy="723900"/>
            <a:chOff x="3328988" y="3975100"/>
            <a:chExt cx="6501248" cy="723900"/>
          </a:xfrm>
        </p:grpSpPr>
        <p:sp>
          <p:nvSpPr>
            <p:cNvPr id="51" name="矩形 50"/>
            <p:cNvSpPr/>
            <p:nvPr/>
          </p:nvSpPr>
          <p:spPr>
            <a:xfrm>
              <a:off x="3328988" y="397510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192588" y="3975100"/>
              <a:ext cx="5637648"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28988" y="45593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192587" y="45593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460225" y="40671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三</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56" name="文本框 55"/>
            <p:cNvSpPr txBox="1"/>
            <p:nvPr/>
          </p:nvSpPr>
          <p:spPr>
            <a:xfrm>
              <a:off x="4474051" y="4054464"/>
              <a:ext cx="3518913"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业务序列图：从内部解剖组织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3227388" y="4921250"/>
            <a:ext cx="6501248" cy="723900"/>
            <a:chOff x="3328988" y="4921250"/>
            <a:chExt cx="6501248" cy="723900"/>
          </a:xfrm>
        </p:grpSpPr>
        <p:sp>
          <p:nvSpPr>
            <p:cNvPr id="57" name="矩形 56"/>
            <p:cNvSpPr/>
            <p:nvPr/>
          </p:nvSpPr>
          <p:spPr>
            <a:xfrm>
              <a:off x="3328988" y="492125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4192587" y="4921250"/>
              <a:ext cx="5637649"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28988" y="55054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192588" y="55054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3460225" y="50132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四</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4" name="文本框 63"/>
          <p:cNvSpPr txBox="1"/>
          <p:nvPr/>
        </p:nvSpPr>
        <p:spPr>
          <a:xfrm>
            <a:off x="4372452" y="4994215"/>
            <a:ext cx="351891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改进业务序列图：开个好方子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50" name="文本框 49"/>
          <p:cNvSpPr txBox="1"/>
          <p:nvPr/>
        </p:nvSpPr>
        <p:spPr>
          <a:xfrm>
            <a:off x="4401287" y="2188895"/>
            <a:ext cx="274947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业务建模的意义和步骤</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3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3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3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3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3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3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3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30000">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14:bounceEnd="30000">
                                          <p:cBhvr additive="base">
                                            <p:cTn id="19" dur="500" fill="hold"/>
                                            <p:tgtEl>
                                              <p:spTgt spid="63"/>
                                            </p:tgtEl>
                                            <p:attrNameLst>
                                              <p:attrName>ppt_x</p:attrName>
                                            </p:attrNameLst>
                                          </p:cBhvr>
                                          <p:tavLst>
                                            <p:tav tm="0">
                                              <p:val>
                                                <p:strVal val="1+#ppt_w/2"/>
                                              </p:val>
                                            </p:tav>
                                            <p:tav tm="100000">
                                              <p:val>
                                                <p:strVal val="#ppt_x"/>
                                              </p:val>
                                            </p:tav>
                                          </p:tavLst>
                                        </p:anim>
                                        <p:anim calcmode="lin" valueType="num" p14:bounceEnd="30000">
                                          <p:cBhvr additive="base">
                                            <p:cTn id="20" dur="50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22994" y="1478854"/>
            <a:ext cx="8229600" cy="4389120"/>
          </a:xfrm>
        </p:spPr>
        <p:txBody>
          <a:bodyPr/>
          <a:lstStyle/>
          <a:p>
            <a:pPr>
              <a:lnSpc>
                <a:spcPct val="150000"/>
              </a:lnSpc>
            </a:pPr>
            <a:r>
              <a:rPr lang="zh-CN" altLang="en-US" dirty="0"/>
              <a:t>了解业务组织现状的目的</a:t>
            </a:r>
            <a:r>
              <a:rPr lang="en-US" altLang="zh-CN" dirty="0"/>
              <a:t>——</a:t>
            </a:r>
            <a:r>
              <a:rPr lang="zh-CN" altLang="en-US" dirty="0"/>
              <a:t>发现流程中的</a:t>
            </a:r>
            <a:r>
              <a:rPr lang="zh-CN" altLang="en-US" dirty="0">
                <a:solidFill>
                  <a:srgbClr val="FF0000"/>
                </a:solidFill>
              </a:rPr>
              <a:t>改进点</a:t>
            </a:r>
            <a:r>
              <a:rPr lang="zh-CN" altLang="en-US" dirty="0"/>
              <a:t>：</a:t>
            </a:r>
            <a:endParaRPr lang="en-US" altLang="zh-CN" dirty="0"/>
          </a:p>
          <a:p>
            <a:pPr lvl="1">
              <a:lnSpc>
                <a:spcPct val="150000"/>
              </a:lnSpc>
            </a:pPr>
            <a:r>
              <a:rPr lang="zh-CN" altLang="en-US" dirty="0"/>
              <a:t>信息自动流转</a:t>
            </a:r>
            <a:endParaRPr lang="en-US" altLang="zh-CN" dirty="0"/>
          </a:p>
          <a:p>
            <a:pPr lvl="1">
              <a:lnSpc>
                <a:spcPct val="150000"/>
              </a:lnSpc>
            </a:pPr>
            <a:r>
              <a:rPr lang="zh-CN" altLang="en-US" dirty="0"/>
              <a:t>封装复杂业务逻辑</a:t>
            </a:r>
            <a:endParaRPr lang="en-US" altLang="zh-CN" dirty="0"/>
          </a:p>
          <a:p>
            <a:pPr lvl="1">
              <a:lnSpc>
                <a:spcPct val="150000"/>
              </a:lnSpc>
            </a:pPr>
            <a:r>
              <a:rPr lang="zh-CN" altLang="en-US" dirty="0"/>
              <a:t>职责转移</a:t>
            </a:r>
            <a:endParaRPr lang="en-US" altLang="zh-CN" dirty="0"/>
          </a:p>
          <a:p>
            <a:pPr lvl="1">
              <a:lnSpc>
                <a:spcPct val="150000"/>
              </a:lnSpc>
            </a:pPr>
            <a:r>
              <a:rPr lang="zh-CN" altLang="en-US" dirty="0"/>
              <a:t>访问和操作业务对象</a:t>
            </a:r>
            <a:endParaRPr lang="en-US" altLang="zh-CN" dirty="0"/>
          </a:p>
          <a:p>
            <a:pPr lvl="1">
              <a:lnSpc>
                <a:spcPct val="150000"/>
              </a:lnSpc>
            </a:pPr>
            <a:r>
              <a:rPr lang="zh-CN" altLang="en-US" dirty="0"/>
              <a:t>其他</a:t>
            </a:r>
            <a:r>
              <a:rPr lang="en-US" altLang="zh-CN" dirty="0"/>
              <a:t>……</a:t>
            </a:r>
            <a:endParaRPr lang="zh-CN" altLang="en-US" dirty="0"/>
          </a:p>
        </p:txBody>
      </p:sp>
      <p:sp>
        <p:nvSpPr>
          <p:cNvPr id="4" name="文本框 3"/>
          <p:cNvSpPr txBox="1"/>
          <p:nvPr/>
        </p:nvSpPr>
        <p:spPr>
          <a:xfrm>
            <a:off x="274320" y="449590"/>
            <a:ext cx="7007046" cy="523220"/>
          </a:xfrm>
          <a:prstGeom prst="rect">
            <a:avLst/>
          </a:prstGeom>
          <a:noFill/>
        </p:spPr>
        <p:txBody>
          <a:bodyPr wrap="none" rtlCol="0">
            <a:spAutoFit/>
          </a:bodyPr>
          <a:lstStyle/>
          <a:p>
            <a:r>
              <a:rPr lang="zh-CN" altLang="en-US" sz="2800" b="1" dirty="0">
                <a:solidFill>
                  <a:srgbClr val="141316"/>
                </a:solidFill>
                <a:latin typeface="微软雅黑" panose="020B0503020204020204" pitchFamily="34" charset="-122"/>
                <a:ea typeface="微软雅黑" panose="020B0503020204020204" pitchFamily="34" charset="-122"/>
              </a:rPr>
              <a:t>业务建模第三步：改进业务组织的业务流程</a:t>
            </a:r>
            <a:endParaRPr lang="zh-CN" altLang="en-US" sz="28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156625" y="552157"/>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3985" y="1385683"/>
            <a:ext cx="10972800" cy="4389120"/>
          </a:xfrm>
        </p:spPr>
        <p:txBody>
          <a:bodyPr/>
          <a:lstStyle/>
          <a:p>
            <a:pPr>
              <a:lnSpc>
                <a:spcPct val="150000"/>
              </a:lnSpc>
            </a:pPr>
            <a:r>
              <a:rPr lang="zh-CN" altLang="en-US" dirty="0"/>
              <a:t>业务中涉及到信息的流动吗？</a:t>
            </a:r>
            <a:endParaRPr lang="en-US" altLang="zh-CN" dirty="0"/>
          </a:p>
          <a:p>
            <a:pPr>
              <a:lnSpc>
                <a:spcPct val="150000"/>
              </a:lnSpc>
            </a:pPr>
            <a:r>
              <a:rPr lang="zh-CN" altLang="en-US" dirty="0"/>
              <a:t>物流能变成信息流吗？</a:t>
            </a:r>
            <a:endParaRPr lang="zh-CN" altLang="en-US" dirty="0"/>
          </a:p>
        </p:txBody>
      </p:sp>
      <p:sp>
        <p:nvSpPr>
          <p:cNvPr id="8" name="文本框 7"/>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改进点：信息自动流转</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0" y="2988375"/>
            <a:ext cx="6786610" cy="3304008"/>
            <a:chOff x="2357422" y="3553992"/>
            <a:chExt cx="6786610" cy="3304008"/>
          </a:xfrm>
        </p:grpSpPr>
        <p:pic>
          <p:nvPicPr>
            <p:cNvPr id="2050" name="Picture 2"/>
            <p:cNvPicPr>
              <a:picLocks noChangeAspect="1" noChangeArrowheads="1"/>
            </p:cNvPicPr>
            <p:nvPr/>
          </p:nvPicPr>
          <p:blipFill>
            <a:blip r:embed="rId1"/>
            <a:srcRect l="8203" t="37791" r="47266" b="26356"/>
            <a:stretch>
              <a:fillRect/>
            </a:stretch>
          </p:blipFill>
          <p:spPr bwMode="auto">
            <a:xfrm>
              <a:off x="2357422" y="3553992"/>
              <a:ext cx="6786610" cy="3304008"/>
            </a:xfrm>
            <a:prstGeom prst="rect">
              <a:avLst/>
            </a:prstGeom>
            <a:noFill/>
            <a:ln w="9525">
              <a:noFill/>
              <a:miter lim="800000"/>
              <a:headEnd/>
              <a:tailEnd/>
            </a:ln>
            <a:effectLst/>
          </p:spPr>
        </p:pic>
        <p:cxnSp>
          <p:nvCxnSpPr>
            <p:cNvPr id="9" name="直接连接符 8"/>
            <p:cNvCxnSpPr/>
            <p:nvPr/>
          </p:nvCxnSpPr>
          <p:spPr>
            <a:xfrm rot="10800000">
              <a:off x="4572000" y="5929330"/>
              <a:ext cx="2357454" cy="1588"/>
            </a:xfrm>
            <a:prstGeom prst="line">
              <a:avLst/>
            </a:prstGeom>
          </p:spPr>
          <p:style>
            <a:lnRef idx="1">
              <a:schemeClr val="accent2"/>
            </a:lnRef>
            <a:fillRef idx="0">
              <a:schemeClr val="accent2"/>
            </a:fillRef>
            <a:effectRef idx="0">
              <a:schemeClr val="accent2"/>
            </a:effectRef>
            <a:fontRef idx="minor">
              <a:schemeClr val="tx1"/>
            </a:fontRef>
          </p:style>
        </p:cxnSp>
      </p:grpSp>
      <p:pic>
        <p:nvPicPr>
          <p:cNvPr id="2051" name="Picture 3"/>
          <p:cNvPicPr>
            <a:picLocks noChangeAspect="1" noChangeArrowheads="1"/>
          </p:cNvPicPr>
          <p:nvPr/>
        </p:nvPicPr>
        <p:blipFill>
          <a:blip r:embed="rId1"/>
          <a:srcRect l="53907" t="56202" r="6835" b="3100"/>
          <a:stretch>
            <a:fillRect/>
          </a:stretch>
        </p:blipFill>
        <p:spPr bwMode="auto">
          <a:xfrm>
            <a:off x="6921279" y="2988375"/>
            <a:ext cx="5270721" cy="3304008"/>
          </a:xfrm>
          <a:prstGeom prst="rect">
            <a:avLst/>
          </a:prstGeom>
          <a:noFill/>
          <a:ln w="9525">
            <a:noFill/>
            <a:miter lim="800000"/>
            <a:headEnd/>
            <a:tailEnd/>
          </a:ln>
          <a:effectLst/>
        </p:spPr>
      </p:pic>
      <p:sp>
        <p:nvSpPr>
          <p:cNvPr id="16" name="矩形 15"/>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4562673" y="628145"/>
            <a:ext cx="491490" cy="318085"/>
            <a:chOff x="3017520" y="601990"/>
            <a:chExt cx="491490" cy="414010"/>
          </a:xfrm>
        </p:grpSpPr>
        <p:sp>
          <p:nvSpPr>
            <p:cNvPr id="18" name="燕尾形 17"/>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animEffect transition="in" filter="blinds(horizontal)">
                                      <p:cBhvr>
                                        <p:cTn id="7" dur="500"/>
                                        <p:tgtEl>
                                          <p:spTgt spid="2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dirty="0"/>
              <a:t>包含的业务逻辑能封装到系统里吗？</a:t>
            </a:r>
            <a:endParaRPr lang="zh-CN" altLang="en-US" dirty="0"/>
          </a:p>
        </p:txBody>
      </p:sp>
      <p:pic>
        <p:nvPicPr>
          <p:cNvPr id="75778" name="Picture 2"/>
          <p:cNvPicPr>
            <a:picLocks noChangeAspect="1" noChangeArrowheads="1"/>
          </p:cNvPicPr>
          <p:nvPr/>
        </p:nvPicPr>
        <p:blipFill>
          <a:blip r:embed="rId1"/>
          <a:srcRect/>
          <a:stretch>
            <a:fillRect/>
          </a:stretch>
        </p:blipFill>
        <p:spPr bwMode="auto">
          <a:xfrm>
            <a:off x="800040" y="2582227"/>
            <a:ext cx="4643796" cy="3542802"/>
          </a:xfrm>
          <a:prstGeom prst="rect">
            <a:avLst/>
          </a:prstGeom>
          <a:noFill/>
          <a:ln w="9525">
            <a:noFill/>
            <a:miter lim="800000"/>
            <a:headEnd/>
            <a:tailEnd/>
          </a:ln>
          <a:effectLst/>
        </p:spPr>
      </p:pic>
      <p:pic>
        <p:nvPicPr>
          <p:cNvPr id="75779" name="Picture 3"/>
          <p:cNvPicPr>
            <a:picLocks noChangeAspect="1" noChangeArrowheads="1"/>
          </p:cNvPicPr>
          <p:nvPr/>
        </p:nvPicPr>
        <p:blipFill>
          <a:blip r:embed="rId2"/>
          <a:srcRect/>
          <a:stretch>
            <a:fillRect/>
          </a:stretch>
        </p:blipFill>
        <p:spPr bwMode="auto">
          <a:xfrm>
            <a:off x="5966970" y="2582227"/>
            <a:ext cx="5023907" cy="3542802"/>
          </a:xfrm>
          <a:prstGeom prst="rect">
            <a:avLst/>
          </a:prstGeom>
          <a:noFill/>
          <a:ln w="9525">
            <a:noFill/>
            <a:miter lim="800000"/>
            <a:headEnd/>
            <a:tailEnd/>
          </a:ln>
          <a:effectLst/>
        </p:spPr>
      </p:pic>
      <p:sp>
        <p:nvSpPr>
          <p:cNvPr id="6" name="文本框 5"/>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改进点：封装复杂业务逻辑</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5330589" y="617875"/>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75779"/>
                                        </p:tgtEl>
                                        <p:attrNameLst>
                                          <p:attrName>style.visibility</p:attrName>
                                        </p:attrNameLst>
                                      </p:cBhvr>
                                      <p:to>
                                        <p:strVal val="visible"/>
                                      </p:to>
                                    </p:set>
                                    <p:anim calcmode="lin" valueType="num">
                                      <p:cBhvr additive="base">
                                        <p:cTn id="7" dur="500" fill="hold"/>
                                        <p:tgtEl>
                                          <p:spTgt spid="75779"/>
                                        </p:tgtEl>
                                        <p:attrNameLst>
                                          <p:attrName>ppt_x</p:attrName>
                                        </p:attrNameLst>
                                      </p:cBhvr>
                                      <p:tavLst>
                                        <p:tav tm="0">
                                          <p:val>
                                            <p:strVal val="1+#ppt_w/2"/>
                                          </p:val>
                                        </p:tav>
                                        <p:tav tm="100000">
                                          <p:val>
                                            <p:strVal val="#ppt_x"/>
                                          </p:val>
                                        </p:tav>
                                      </p:tavLst>
                                    </p:anim>
                                    <p:anim calcmode="lin" valueType="num">
                                      <p:cBhvr additive="base">
                                        <p:cTn id="8" dur="500" fill="hold"/>
                                        <p:tgtEl>
                                          <p:spTgt spid="7577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1038" y="1585535"/>
            <a:ext cx="10972800" cy="4389120"/>
          </a:xfrm>
        </p:spPr>
        <p:txBody>
          <a:bodyPr/>
          <a:lstStyle/>
          <a:p>
            <a:r>
              <a:rPr lang="zh-CN" altLang="en-US" dirty="0"/>
              <a:t>业务工人的职责可以转移吗？</a:t>
            </a:r>
            <a:endParaRPr lang="zh-CN" altLang="en-US" dirty="0"/>
          </a:p>
        </p:txBody>
      </p:sp>
      <p:pic>
        <p:nvPicPr>
          <p:cNvPr id="77826" name="Picture 2"/>
          <p:cNvPicPr>
            <a:picLocks noChangeAspect="1" noChangeArrowheads="1"/>
          </p:cNvPicPr>
          <p:nvPr/>
        </p:nvPicPr>
        <p:blipFill>
          <a:blip r:embed="rId1"/>
          <a:srcRect/>
          <a:stretch>
            <a:fillRect/>
          </a:stretch>
        </p:blipFill>
        <p:spPr bwMode="auto">
          <a:xfrm>
            <a:off x="1090613" y="2298957"/>
            <a:ext cx="4032162" cy="3811557"/>
          </a:xfrm>
          <a:prstGeom prst="rect">
            <a:avLst/>
          </a:prstGeom>
          <a:noFill/>
          <a:ln w="9525">
            <a:noFill/>
            <a:miter lim="800000"/>
            <a:headEnd/>
            <a:tailEnd/>
          </a:ln>
          <a:effectLst/>
        </p:spPr>
      </p:pic>
      <p:pic>
        <p:nvPicPr>
          <p:cNvPr id="77827" name="Picture 3"/>
          <p:cNvPicPr>
            <a:picLocks noChangeAspect="1" noChangeArrowheads="1"/>
          </p:cNvPicPr>
          <p:nvPr/>
        </p:nvPicPr>
        <p:blipFill>
          <a:blip r:embed="rId2"/>
          <a:srcRect/>
          <a:stretch>
            <a:fillRect/>
          </a:stretch>
        </p:blipFill>
        <p:spPr bwMode="auto">
          <a:xfrm>
            <a:off x="5614356" y="2298957"/>
            <a:ext cx="6246252" cy="3811557"/>
          </a:xfrm>
          <a:prstGeom prst="rect">
            <a:avLst/>
          </a:prstGeom>
          <a:noFill/>
          <a:ln w="9525">
            <a:noFill/>
            <a:miter lim="800000"/>
            <a:headEnd/>
            <a:tailEnd/>
          </a:ln>
          <a:effectLst/>
        </p:spPr>
      </p:pic>
      <p:sp>
        <p:nvSpPr>
          <p:cNvPr id="6" name="文本框 5"/>
          <p:cNvSpPr txBox="1"/>
          <p:nvPr/>
        </p:nvSpPr>
        <p:spPr>
          <a:xfrm>
            <a:off x="274320" y="449590"/>
            <a:ext cx="3877985"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改进点：职责的转移</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4059987" y="596906"/>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25715" y="1471023"/>
            <a:ext cx="10972800" cy="4389120"/>
          </a:xfrm>
        </p:spPr>
        <p:txBody>
          <a:bodyPr/>
          <a:lstStyle/>
          <a:p>
            <a:r>
              <a:rPr lang="zh-CN" altLang="en-US" dirty="0"/>
              <a:t>涉及到什么业务对象？需要系统管理起来吗？</a:t>
            </a:r>
            <a:endParaRPr lang="zh-CN" altLang="en-US" dirty="0"/>
          </a:p>
        </p:txBody>
      </p:sp>
      <p:pic>
        <p:nvPicPr>
          <p:cNvPr id="76802" name="Picture 2"/>
          <p:cNvPicPr>
            <a:picLocks noChangeAspect="1" noChangeArrowheads="1"/>
          </p:cNvPicPr>
          <p:nvPr/>
        </p:nvPicPr>
        <p:blipFill>
          <a:blip r:embed="rId1"/>
          <a:srcRect/>
          <a:stretch>
            <a:fillRect/>
          </a:stretch>
        </p:blipFill>
        <p:spPr bwMode="auto">
          <a:xfrm>
            <a:off x="1944914" y="2097330"/>
            <a:ext cx="3848866" cy="4234888"/>
          </a:xfrm>
          <a:prstGeom prst="rect">
            <a:avLst/>
          </a:prstGeom>
          <a:noFill/>
          <a:ln w="9525">
            <a:noFill/>
            <a:miter lim="800000"/>
            <a:headEnd/>
            <a:tailEnd/>
          </a:ln>
          <a:effectLst/>
        </p:spPr>
      </p:pic>
      <p:grpSp>
        <p:nvGrpSpPr>
          <p:cNvPr id="8" name="组合 7"/>
          <p:cNvGrpSpPr/>
          <p:nvPr/>
        </p:nvGrpSpPr>
        <p:grpSpPr>
          <a:xfrm>
            <a:off x="6855057" y="1964411"/>
            <a:ext cx="3786214" cy="3786214"/>
            <a:chOff x="5214942" y="2428868"/>
            <a:chExt cx="3786214" cy="3786214"/>
          </a:xfrm>
        </p:grpSpPr>
        <p:pic>
          <p:nvPicPr>
            <p:cNvPr id="76803" name="Picture 3"/>
            <p:cNvPicPr>
              <a:picLocks noChangeAspect="1" noChangeArrowheads="1"/>
            </p:cNvPicPr>
            <p:nvPr/>
          </p:nvPicPr>
          <p:blipFill>
            <a:blip r:embed="rId2"/>
            <a:srcRect/>
            <a:stretch>
              <a:fillRect/>
            </a:stretch>
          </p:blipFill>
          <p:spPr bwMode="auto">
            <a:xfrm>
              <a:off x="5214942" y="3286124"/>
              <a:ext cx="1762125" cy="2533650"/>
            </a:xfrm>
            <a:prstGeom prst="rect">
              <a:avLst/>
            </a:prstGeom>
            <a:noFill/>
            <a:ln w="9525">
              <a:noFill/>
              <a:miter lim="800000"/>
              <a:headEnd/>
              <a:tailEnd/>
            </a:ln>
            <a:effectLst/>
          </p:spPr>
        </p:pic>
        <p:sp>
          <p:nvSpPr>
            <p:cNvPr id="6" name="椭圆形标注 5"/>
            <p:cNvSpPr/>
            <p:nvPr/>
          </p:nvSpPr>
          <p:spPr>
            <a:xfrm>
              <a:off x="6786578" y="2428868"/>
              <a:ext cx="1785950" cy="785818"/>
            </a:xfrm>
            <a:prstGeom prst="wedgeEllipseCallout">
              <a:avLst>
                <a:gd name="adj1" fmla="val -49277"/>
                <a:gd name="adj2" fmla="val 867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员工管理系统</a:t>
              </a:r>
              <a:endParaRPr lang="zh-CN" altLang="en-US" sz="2000" b="1" dirty="0">
                <a:latin typeface="微软雅黑" panose="020B0503020204020204" pitchFamily="34" charset="-122"/>
                <a:ea typeface="微软雅黑" panose="020B0503020204020204" pitchFamily="34" charset="-122"/>
              </a:endParaRPr>
            </a:p>
          </p:txBody>
        </p:sp>
        <p:sp>
          <p:nvSpPr>
            <p:cNvPr id="7" name="椭圆形标注 6"/>
            <p:cNvSpPr/>
            <p:nvPr/>
          </p:nvSpPr>
          <p:spPr>
            <a:xfrm>
              <a:off x="7215206" y="5429264"/>
              <a:ext cx="1785950" cy="785818"/>
            </a:xfrm>
            <a:prstGeom prst="wedgeEllipseCallout">
              <a:avLst>
                <a:gd name="adj1" fmla="val -64210"/>
                <a:gd name="adj2" fmla="val -732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latin typeface="微软雅黑" panose="020B0503020204020204" pitchFamily="34" charset="-122"/>
                  <a:ea typeface="微软雅黑" panose="020B0503020204020204" pitchFamily="34" charset="-122"/>
                </a:rPr>
                <a:t>客户管理系统</a:t>
              </a:r>
              <a:endParaRPr lang="zh-CN" altLang="en-US" sz="2000" b="1" dirty="0">
                <a:latin typeface="微软雅黑" panose="020B0503020204020204" pitchFamily="34" charset="-122"/>
                <a:ea typeface="微软雅黑" panose="020B0503020204020204" pitchFamily="34" charset="-122"/>
              </a:endParaRPr>
            </a:p>
          </p:txBody>
        </p:sp>
      </p:grpSp>
      <p:sp>
        <p:nvSpPr>
          <p:cNvPr id="9" name="文本框 8"/>
          <p:cNvSpPr txBox="1"/>
          <p:nvPr/>
        </p:nvSpPr>
        <p:spPr>
          <a:xfrm>
            <a:off x="274320" y="449590"/>
            <a:ext cx="5519460"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改进点：访问和操作业务对象</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5720625" y="605790"/>
            <a:ext cx="491490" cy="318085"/>
            <a:chOff x="3017520" y="601990"/>
            <a:chExt cx="491490" cy="414010"/>
          </a:xfrm>
        </p:grpSpPr>
        <p:sp>
          <p:nvSpPr>
            <p:cNvPr id="17" name="燕尾形 16"/>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燕尾形 17"/>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600637" y="1475352"/>
            <a:ext cx="8229600" cy="4031930"/>
          </a:xfrm>
        </p:spPr>
        <p:txBody>
          <a:bodyPr/>
          <a:lstStyle/>
          <a:p>
            <a:pPr marL="514350" indent="-514350">
              <a:lnSpc>
                <a:spcPct val="150000"/>
              </a:lnSpc>
              <a:buFont typeface="+mj-lt"/>
              <a:buAutoNum type="arabicPeriod"/>
            </a:pPr>
            <a:r>
              <a:rPr lang="zh-CN" altLang="en-US" dirty="0"/>
              <a:t>将新系统作为一个业务实体；</a:t>
            </a:r>
            <a:endParaRPr lang="en-US" altLang="zh-CN" dirty="0"/>
          </a:p>
          <a:p>
            <a:pPr marL="514350" indent="-514350">
              <a:lnSpc>
                <a:spcPct val="150000"/>
              </a:lnSpc>
              <a:buFont typeface="+mj-lt"/>
              <a:buAutoNum type="arabicPeriod"/>
            </a:pPr>
            <a:r>
              <a:rPr lang="zh-CN" altLang="en-US" dirty="0"/>
              <a:t>将其引入组织现有业务流程；</a:t>
            </a:r>
            <a:endParaRPr lang="en-US" altLang="zh-CN" dirty="0"/>
          </a:p>
          <a:p>
            <a:pPr marL="514350" indent="-514350">
              <a:lnSpc>
                <a:spcPct val="150000"/>
              </a:lnSpc>
              <a:buFont typeface="+mj-lt"/>
              <a:buAutoNum type="arabicPeriod"/>
            </a:pPr>
            <a:r>
              <a:rPr lang="zh-CN" altLang="en-US" dirty="0"/>
              <a:t>查看其可以改进的流程；</a:t>
            </a:r>
            <a:endParaRPr lang="en-US" altLang="zh-CN" dirty="0"/>
          </a:p>
          <a:p>
            <a:pPr marL="514350" indent="-514350">
              <a:lnSpc>
                <a:spcPct val="150000"/>
              </a:lnSpc>
              <a:buFont typeface="+mj-lt"/>
              <a:buAutoNum type="arabicPeriod"/>
            </a:pPr>
            <a:r>
              <a:rPr lang="zh-CN" altLang="en-US" dirty="0"/>
              <a:t>评估改进结果。</a:t>
            </a:r>
            <a:endParaRPr lang="zh-CN" altLang="en-US" dirty="0"/>
          </a:p>
        </p:txBody>
      </p:sp>
      <p:sp>
        <p:nvSpPr>
          <p:cNvPr id="4" name="文本框 3"/>
          <p:cNvSpPr txBox="1"/>
          <p:nvPr/>
        </p:nvSpPr>
        <p:spPr>
          <a:xfrm>
            <a:off x="274320" y="449590"/>
            <a:ext cx="634019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采用改进业务序列图改进业务流程</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6489776" y="631970"/>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062813"/>
            <a:ext cx="10972800" cy="4389120"/>
          </a:xfrm>
        </p:spPr>
        <p:txBody>
          <a:bodyPr/>
          <a:lstStyle/>
          <a:p>
            <a:pPr>
              <a:lnSpc>
                <a:spcPct val="150000"/>
              </a:lnSpc>
            </a:pPr>
            <a:r>
              <a:rPr lang="zh-CN" altLang="en-US" dirty="0"/>
              <a:t>通过分析财神银行的业务现状序列图，结合老大的愿景，我们可以分析出如下可改进的思路：</a:t>
            </a:r>
            <a:endParaRPr lang="en-US" altLang="zh-CN" dirty="0"/>
          </a:p>
          <a:p>
            <a:pPr lvl="1">
              <a:lnSpc>
                <a:spcPct val="150000"/>
              </a:lnSpc>
            </a:pPr>
            <a:r>
              <a:rPr lang="zh-CN" altLang="en-US" dirty="0"/>
              <a:t>原先由银行职员提供的取款、存款和转账业务在流程上都非常固定，不存在太多技术含量，我们完全可以考虑通过建设一个自助银行系统来解放银行职员的这部分工作；</a:t>
            </a:r>
            <a:endParaRPr lang="en-US" altLang="zh-CN" dirty="0"/>
          </a:p>
          <a:p>
            <a:pPr lvl="1">
              <a:lnSpc>
                <a:spcPct val="150000"/>
              </a:lnSpc>
            </a:pPr>
            <a:r>
              <a:rPr lang="zh-CN" altLang="en-US" dirty="0"/>
              <a:t>此外，银行职员无法实现</a:t>
            </a:r>
            <a:r>
              <a:rPr lang="en-US" altLang="zh-CN" dirty="0"/>
              <a:t>7*24</a:t>
            </a:r>
            <a:r>
              <a:rPr lang="zh-CN" altLang="en-US" dirty="0"/>
              <a:t>小时不间断的服务，这个问题也可以由自助银行系统解决；</a:t>
            </a:r>
            <a:endParaRPr lang="en-US" altLang="zh-CN" dirty="0"/>
          </a:p>
          <a:p>
            <a:pPr lvl="1">
              <a:lnSpc>
                <a:spcPct val="150000"/>
              </a:lnSpc>
            </a:pPr>
            <a:r>
              <a:rPr lang="zh-CN" altLang="en-US" dirty="0"/>
              <a:t>自助银行系统可以极大地缓解银行顾客排队办理业务的时间，以及无法随时办理业务的苦恼，可极大提高客户满意度；</a:t>
            </a:r>
            <a:endParaRPr lang="en-US" altLang="zh-CN" dirty="0"/>
          </a:p>
        </p:txBody>
      </p:sp>
      <p:sp>
        <p:nvSpPr>
          <p:cNvPr id="4" name="文本框 3"/>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示例：财神银行的改进思考</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5330589" y="623531"/>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1"/>
          <a:srcRect l="2344" t="4687" r="51953" b="4375"/>
          <a:stretch>
            <a:fillRect/>
          </a:stretch>
        </p:blipFill>
        <p:spPr bwMode="auto">
          <a:xfrm>
            <a:off x="6654031" y="1094909"/>
            <a:ext cx="4365800" cy="5429264"/>
          </a:xfrm>
          <a:prstGeom prst="rect">
            <a:avLst/>
          </a:prstGeom>
          <a:noFill/>
          <a:ln w="9525">
            <a:noFill/>
            <a:miter lim="800000"/>
            <a:headEnd/>
            <a:tailEnd/>
          </a:ln>
          <a:effectLst/>
        </p:spPr>
      </p:pic>
      <p:pic>
        <p:nvPicPr>
          <p:cNvPr id="7" name="Picture 2"/>
          <p:cNvPicPr>
            <a:picLocks noChangeAspect="1" noChangeArrowheads="1"/>
          </p:cNvPicPr>
          <p:nvPr/>
        </p:nvPicPr>
        <p:blipFill>
          <a:blip r:embed="rId2"/>
          <a:srcRect l="6445" t="2812" r="50781" b="3437"/>
          <a:stretch>
            <a:fillRect/>
          </a:stretch>
        </p:blipFill>
        <p:spPr bwMode="auto">
          <a:xfrm>
            <a:off x="2404917" y="1094933"/>
            <a:ext cx="3963363" cy="5429264"/>
          </a:xfrm>
          <a:prstGeom prst="rect">
            <a:avLst/>
          </a:prstGeom>
          <a:noFill/>
          <a:ln w="9525">
            <a:noFill/>
            <a:miter lim="800000"/>
            <a:headEnd/>
            <a:tailEnd/>
          </a:ln>
          <a:effectLst/>
        </p:spPr>
      </p:pic>
      <p:sp>
        <p:nvSpPr>
          <p:cNvPr id="10" name="TextBox 9"/>
          <p:cNvSpPr txBox="1"/>
          <p:nvPr/>
        </p:nvSpPr>
        <p:spPr>
          <a:xfrm>
            <a:off x="2724941" y="4452495"/>
            <a:ext cx="1261884" cy="523220"/>
          </a:xfrm>
          <a:prstGeom prst="rect">
            <a:avLst/>
          </a:prstGeom>
          <a:noFill/>
        </p:spPr>
        <p:txBody>
          <a:bodyPr wrap="none" rtlCol="0">
            <a:spAutoFit/>
          </a:bodyPr>
          <a:lstStyle/>
          <a:p>
            <a:r>
              <a:rPr lang="zh-CN" altLang="en-US" sz="2800" dirty="0">
                <a:solidFill>
                  <a:srgbClr val="FF0000"/>
                </a:solidFill>
                <a:latin typeface="微软雅黑" panose="020B0503020204020204" pitchFamily="34" charset="-122"/>
                <a:ea typeface="微软雅黑" panose="020B0503020204020204" pitchFamily="34" charset="-122"/>
              </a:rPr>
              <a:t>改进前</a:t>
            </a:r>
            <a:endParaRPr lang="zh-CN" altLang="en-US" sz="2800" dirty="0">
              <a:solidFill>
                <a:srgbClr val="FF0000"/>
              </a:solidFill>
              <a:latin typeface="微软雅黑" panose="020B0503020204020204" pitchFamily="34" charset="-122"/>
              <a:ea typeface="微软雅黑" panose="020B0503020204020204" pitchFamily="34" charset="-122"/>
            </a:endParaRPr>
          </a:p>
        </p:txBody>
      </p:sp>
      <p:sp>
        <p:nvSpPr>
          <p:cNvPr id="11" name="TextBox 10"/>
          <p:cNvSpPr txBox="1"/>
          <p:nvPr/>
        </p:nvSpPr>
        <p:spPr>
          <a:xfrm>
            <a:off x="9368675" y="5023999"/>
            <a:ext cx="1261884" cy="523220"/>
          </a:xfrm>
          <a:prstGeom prst="rect">
            <a:avLst/>
          </a:prstGeom>
          <a:noFill/>
        </p:spPr>
        <p:txBody>
          <a:bodyPr wrap="none" rtlCol="0">
            <a:spAutoFit/>
          </a:bodyPr>
          <a:lstStyle/>
          <a:p>
            <a:r>
              <a:rPr lang="zh-CN" altLang="en-US" sz="2800" dirty="0">
                <a:solidFill>
                  <a:srgbClr val="FF0000"/>
                </a:solidFill>
                <a:latin typeface="微软雅黑" panose="020B0503020204020204" pitchFamily="34" charset="-122"/>
                <a:ea typeface="微软雅黑" panose="020B0503020204020204" pitchFamily="34" charset="-122"/>
              </a:rPr>
              <a:t>改进后</a:t>
            </a:r>
            <a:endParaRPr lang="zh-CN" altLang="en-US" sz="2800" dirty="0">
              <a:solidFill>
                <a:srgbClr val="FF0000"/>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示例：改进业务序列图</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9" name="直接连接符 8"/>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p:nvGrpSpPr>
        <p:grpSpPr>
          <a:xfrm>
            <a:off x="4562673" y="625233"/>
            <a:ext cx="491490" cy="318085"/>
            <a:chOff x="3017520" y="601990"/>
            <a:chExt cx="491490" cy="414010"/>
          </a:xfrm>
        </p:grpSpPr>
        <p:sp>
          <p:nvSpPr>
            <p:cNvPr id="18" name="燕尾形 17"/>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壁纸描述：卡通 漫画 问号；壁纸尺寸：1600X1600"/>
          <p:cNvPicPr>
            <a:picLocks noChangeAspect="1" noChangeArrowheads="1"/>
          </p:cNvPicPr>
          <p:nvPr/>
        </p:nvPicPr>
        <p:blipFill>
          <a:blip r:embed="rId1" cstate="print">
            <a:clrChange>
              <a:clrFrom>
                <a:srgbClr val="FFFFFF"/>
              </a:clrFrom>
              <a:clrTo>
                <a:srgbClr val="FFFFFF">
                  <a:alpha val="0"/>
                </a:srgbClr>
              </a:clrTo>
            </a:clrChange>
          </a:blip>
          <a:srcRect l="16788" t="3649" r="17518"/>
          <a:stretch>
            <a:fillRect/>
          </a:stretch>
        </p:blipFill>
        <p:spPr bwMode="auto">
          <a:xfrm>
            <a:off x="8524860" y="3214686"/>
            <a:ext cx="2143140" cy="3143248"/>
          </a:xfrm>
          <a:prstGeom prst="rect">
            <a:avLst/>
          </a:prstGeom>
          <a:noFill/>
        </p:spPr>
      </p:pic>
      <p:sp>
        <p:nvSpPr>
          <p:cNvPr id="3" name="内容占位符 2"/>
          <p:cNvSpPr>
            <a:spLocks noGrp="1"/>
          </p:cNvSpPr>
          <p:nvPr>
            <p:ph idx="1"/>
          </p:nvPr>
        </p:nvSpPr>
        <p:spPr>
          <a:xfrm>
            <a:off x="609600" y="1408319"/>
            <a:ext cx="10972800" cy="4389120"/>
          </a:xfrm>
        </p:spPr>
        <p:txBody>
          <a:bodyPr/>
          <a:lstStyle/>
          <a:p>
            <a:pPr>
              <a:lnSpc>
                <a:spcPct val="150000"/>
              </a:lnSpc>
            </a:pPr>
            <a:r>
              <a:rPr lang="zh-CN" altLang="en-US" dirty="0"/>
              <a:t>通过改进业务序列，可以提前模拟出新系统的出现，将对组织现行的业务流程造成哪些影响，可以提前评估新系统的可行性或提前进行相应的准备工作，实现安全平稳的组织改进。</a:t>
            </a:r>
            <a:endParaRPr lang="en-US" altLang="zh-CN" dirty="0"/>
          </a:p>
          <a:p>
            <a:pPr>
              <a:lnSpc>
                <a:spcPct val="150000"/>
              </a:lnSpc>
            </a:pPr>
            <a:r>
              <a:rPr lang="zh-CN" altLang="en-US" dirty="0"/>
              <a:t>不要小看这一点，在真实世界里，这一点</a:t>
            </a:r>
            <a:br>
              <a:rPr lang="en-US" altLang="zh-CN" dirty="0"/>
            </a:br>
            <a:r>
              <a:rPr lang="zh-CN" altLang="en-US" dirty="0"/>
              <a:t>很关键，很多优秀的系统就因为不能适应</a:t>
            </a:r>
            <a:br>
              <a:rPr lang="en-US" altLang="zh-CN" dirty="0"/>
            </a:br>
            <a:r>
              <a:rPr lang="zh-CN" altLang="en-US" dirty="0"/>
              <a:t>组织的业务流程而被遗弃（例如工作流软件</a:t>
            </a:r>
            <a:br>
              <a:rPr lang="en-US" altLang="zh-CN" dirty="0"/>
            </a:br>
            <a:r>
              <a:rPr lang="zh-CN" altLang="en-US" dirty="0"/>
              <a:t>在国内命运）。</a:t>
            </a:r>
            <a:endParaRPr lang="zh-CN" altLang="en-US" dirty="0"/>
          </a:p>
        </p:txBody>
      </p:sp>
      <p:sp>
        <p:nvSpPr>
          <p:cNvPr id="5" name="文本框 4"/>
          <p:cNvSpPr txBox="1"/>
          <p:nvPr/>
        </p:nvSpPr>
        <p:spPr>
          <a:xfrm>
            <a:off x="274320" y="449590"/>
            <a:ext cx="7007046" cy="523220"/>
          </a:xfrm>
          <a:prstGeom prst="rect">
            <a:avLst/>
          </a:prstGeom>
          <a:noFill/>
        </p:spPr>
        <p:txBody>
          <a:bodyPr wrap="none" rtlCol="0">
            <a:spAutoFit/>
          </a:bodyPr>
          <a:lstStyle/>
          <a:p>
            <a:r>
              <a:rPr lang="zh-CN" altLang="en-US" sz="2800" b="1" dirty="0">
                <a:solidFill>
                  <a:srgbClr val="141316"/>
                </a:solidFill>
                <a:latin typeface="微软雅黑" panose="020B0503020204020204" pitchFamily="34" charset="-122"/>
                <a:ea typeface="微软雅黑" panose="020B0503020204020204" pitchFamily="34" charset="-122"/>
              </a:rPr>
              <a:t>现在能看出业务建模用序列图的好处了吗？</a:t>
            </a:r>
            <a:endParaRPr lang="zh-CN" altLang="en-US" sz="28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149266" y="588957"/>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1"/>
          <a:srcRect/>
          <a:stretch>
            <a:fillRect/>
          </a:stretch>
        </p:blipFill>
        <p:spPr bwMode="auto">
          <a:xfrm>
            <a:off x="1654175" y="1146175"/>
            <a:ext cx="8669655" cy="5242560"/>
          </a:xfrm>
          <a:prstGeom prst="rect">
            <a:avLst/>
          </a:prstGeom>
          <a:noFill/>
          <a:ln w="9525">
            <a:noFill/>
            <a:miter lim="800000"/>
            <a:headEnd/>
            <a:tailEnd/>
          </a:ln>
          <a:effectLst/>
        </p:spPr>
      </p:pic>
      <p:sp>
        <p:nvSpPr>
          <p:cNvPr id="4" name="文本框 3"/>
          <p:cNvSpPr txBox="1"/>
          <p:nvPr/>
        </p:nvSpPr>
        <p:spPr>
          <a:xfrm>
            <a:off x="274320" y="449590"/>
            <a:ext cx="6889450"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练习：</a:t>
            </a:r>
            <a:r>
              <a:rPr lang="en-US" altLang="zh-CN" sz="3200" b="1" dirty="0">
                <a:solidFill>
                  <a:srgbClr val="141316"/>
                </a:solidFill>
                <a:latin typeface="微软雅黑" panose="020B0503020204020204" pitchFamily="34" charset="-122"/>
                <a:ea typeface="微软雅黑" panose="020B0503020204020204" pitchFamily="34" charset="-122"/>
              </a:rPr>
              <a:t>EA</a:t>
            </a:r>
            <a:r>
              <a:rPr lang="zh-CN" altLang="en-US" sz="3200" b="1" dirty="0">
                <a:solidFill>
                  <a:srgbClr val="141316"/>
                </a:solidFill>
                <a:latin typeface="微软雅黑" panose="020B0503020204020204" pitchFamily="34" charset="-122"/>
                <a:ea typeface="微软雅黑" panose="020B0503020204020204" pitchFamily="34" charset="-122"/>
              </a:rPr>
              <a:t>中进行改进业务序列图建模</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7097988" y="606989"/>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目录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8" name="直接连接符 7"/>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402080" y="594359"/>
            <a:ext cx="491490" cy="318085"/>
            <a:chOff x="3017520" y="601990"/>
            <a:chExt cx="491490" cy="414010"/>
          </a:xfrm>
        </p:grpSpPr>
        <p:sp>
          <p:nvSpPr>
            <p:cNvPr id="9" name="燕尾形 8"/>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1" name="组合 30"/>
          <p:cNvGrpSpPr/>
          <p:nvPr/>
        </p:nvGrpSpPr>
        <p:grpSpPr>
          <a:xfrm>
            <a:off x="11683199" y="3291839"/>
            <a:ext cx="344805" cy="318085"/>
            <a:chOff x="3017520" y="601990"/>
            <a:chExt cx="344805" cy="414010"/>
          </a:xfrm>
        </p:grpSpPr>
        <p:sp>
          <p:nvSpPr>
            <p:cNvPr id="32" name="燕尾形 3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35" name="组合 34"/>
          <p:cNvGrpSpPr/>
          <p:nvPr/>
        </p:nvGrpSpPr>
        <p:grpSpPr>
          <a:xfrm flipH="1">
            <a:off x="101917" y="3291839"/>
            <a:ext cx="344805" cy="318085"/>
            <a:chOff x="3017520" y="601990"/>
            <a:chExt cx="344805" cy="414010"/>
          </a:xfrm>
        </p:grpSpPr>
        <p:sp>
          <p:nvSpPr>
            <p:cNvPr id="36" name="燕尾形 35"/>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燕尾形 36"/>
            <p:cNvSpPr/>
            <p:nvPr/>
          </p:nvSpPr>
          <p:spPr>
            <a:xfrm>
              <a:off x="3164205"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8" name="矩形 3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3227388" y="2082800"/>
            <a:ext cx="6501248" cy="723900"/>
            <a:chOff x="3328988" y="2082800"/>
            <a:chExt cx="6501248" cy="723900"/>
          </a:xfrm>
        </p:grpSpPr>
        <p:sp>
          <p:nvSpPr>
            <p:cNvPr id="2" name="矩形 1"/>
            <p:cNvSpPr/>
            <p:nvPr/>
          </p:nvSpPr>
          <p:spPr>
            <a:xfrm>
              <a:off x="3328988" y="2082800"/>
              <a:ext cx="722312"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4192588" y="2082800"/>
              <a:ext cx="5637648" cy="723900"/>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328988" y="26670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4192587" y="26670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460225" y="2174845"/>
              <a:ext cx="441146"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一</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p:cNvGrpSpPr/>
          <p:nvPr/>
        </p:nvGrpSpPr>
        <p:grpSpPr>
          <a:xfrm>
            <a:off x="3227388" y="3028950"/>
            <a:ext cx="6501248" cy="723900"/>
            <a:chOff x="3328988" y="3028950"/>
            <a:chExt cx="6501248" cy="723900"/>
          </a:xfrm>
        </p:grpSpPr>
        <p:sp>
          <p:nvSpPr>
            <p:cNvPr id="45" name="矩形 44"/>
            <p:cNvSpPr/>
            <p:nvPr/>
          </p:nvSpPr>
          <p:spPr>
            <a:xfrm>
              <a:off x="3328988" y="30289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p:cNvSpPr/>
            <p:nvPr/>
          </p:nvSpPr>
          <p:spPr>
            <a:xfrm>
              <a:off x="4192588" y="302895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3328988" y="36131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4192588" y="36131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p:cNvSpPr txBox="1"/>
            <p:nvPr/>
          </p:nvSpPr>
          <p:spPr>
            <a:xfrm>
              <a:off x="3460225" y="31209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二</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34" name="组合 33"/>
          <p:cNvGrpSpPr/>
          <p:nvPr/>
        </p:nvGrpSpPr>
        <p:grpSpPr>
          <a:xfrm>
            <a:off x="3227388" y="3975100"/>
            <a:ext cx="6501248" cy="723900"/>
            <a:chOff x="3328988" y="3975100"/>
            <a:chExt cx="6501248" cy="723900"/>
          </a:xfrm>
        </p:grpSpPr>
        <p:sp>
          <p:nvSpPr>
            <p:cNvPr id="51" name="矩形 50"/>
            <p:cNvSpPr/>
            <p:nvPr/>
          </p:nvSpPr>
          <p:spPr>
            <a:xfrm>
              <a:off x="3328988" y="397510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a:off x="4192588" y="3975100"/>
              <a:ext cx="5637648"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a:off x="3328988" y="455930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a:off x="4192587" y="4559300"/>
              <a:ext cx="5637649"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3460225" y="406714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三</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grpSp>
        <p:nvGrpSpPr>
          <p:cNvPr id="63" name="组合 62"/>
          <p:cNvGrpSpPr/>
          <p:nvPr/>
        </p:nvGrpSpPr>
        <p:grpSpPr>
          <a:xfrm>
            <a:off x="3227388" y="4921250"/>
            <a:ext cx="6501248" cy="723900"/>
            <a:chOff x="3328988" y="4921250"/>
            <a:chExt cx="6501248" cy="723900"/>
          </a:xfrm>
        </p:grpSpPr>
        <p:sp>
          <p:nvSpPr>
            <p:cNvPr id="57" name="矩形 56"/>
            <p:cNvSpPr/>
            <p:nvPr/>
          </p:nvSpPr>
          <p:spPr>
            <a:xfrm>
              <a:off x="3328988" y="4921250"/>
              <a:ext cx="722312"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4192587" y="4921250"/>
              <a:ext cx="5637649" cy="7239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3328988" y="5505450"/>
              <a:ext cx="722312"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4192588" y="5505450"/>
              <a:ext cx="5637648" cy="139700"/>
            </a:xfrm>
            <a:prstGeom prst="rect">
              <a:avLst/>
            </a:prstGeom>
            <a:solidFill>
              <a:srgbClr val="2020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3460225" y="5013295"/>
              <a:ext cx="441146" cy="400110"/>
            </a:xfrm>
            <a:prstGeom prst="rect">
              <a:avLst/>
            </a:prstGeom>
            <a:noFill/>
          </p:spPr>
          <p:txBody>
            <a:bodyPr wrap="none" rtlCol="0">
              <a:spAutoFit/>
            </a:bodyPr>
            <a:lstStyle/>
            <a:p>
              <a:pPr algn="ctr"/>
              <a:r>
                <a:rPr lang="zh-CN" altLang="en-US" sz="2000" b="1">
                  <a:solidFill>
                    <a:schemeClr val="bg1"/>
                  </a:solidFill>
                  <a:latin typeface="微软雅黑" panose="020B0503020204020204" pitchFamily="34" charset="-122"/>
                  <a:ea typeface="微软雅黑" panose="020B0503020204020204" pitchFamily="34" charset="-122"/>
                </a:rPr>
                <a:t>四</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sp>
        <p:nvSpPr>
          <p:cNvPr id="64" name="矩形 63"/>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p:cNvSpPr txBox="1"/>
          <p:nvPr/>
        </p:nvSpPr>
        <p:spPr>
          <a:xfrm>
            <a:off x="4401287" y="2188895"/>
            <a:ext cx="274947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业务建模的意义和步骤</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69" name="文本框 68"/>
          <p:cNvSpPr txBox="1"/>
          <p:nvPr/>
        </p:nvSpPr>
        <p:spPr>
          <a:xfrm>
            <a:off x="4401287" y="3135045"/>
            <a:ext cx="3005951"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业务用例：从外部看组织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4372451" y="4054464"/>
            <a:ext cx="3518913"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业务序列图：从内部解剖组织</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71" name="文本框 70"/>
          <p:cNvSpPr txBox="1"/>
          <p:nvPr/>
        </p:nvSpPr>
        <p:spPr>
          <a:xfrm>
            <a:off x="4372452" y="4994215"/>
            <a:ext cx="3518912" cy="400110"/>
          </a:xfrm>
          <a:prstGeom prst="rect">
            <a:avLst/>
          </a:prstGeom>
          <a:noFill/>
        </p:spPr>
        <p:txBody>
          <a:bodyPr wrap="non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改进业务序列图：开个好方子</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30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30000">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3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3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3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30000">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14:bounceEnd="30000">
                                          <p:cBhvr additive="base">
                                            <p:cTn id="15" dur="500" fill="hold"/>
                                            <p:tgtEl>
                                              <p:spTgt spid="34"/>
                                            </p:tgtEl>
                                            <p:attrNameLst>
                                              <p:attrName>ppt_x</p:attrName>
                                            </p:attrNameLst>
                                          </p:cBhvr>
                                          <p:tavLst>
                                            <p:tav tm="0">
                                              <p:val>
                                                <p:strVal val="0-#ppt_w/2"/>
                                              </p:val>
                                            </p:tav>
                                            <p:tav tm="100000">
                                              <p:val>
                                                <p:strVal val="#ppt_x"/>
                                              </p:val>
                                            </p:tav>
                                          </p:tavLst>
                                        </p:anim>
                                        <p:anim calcmode="lin" valueType="num" p14:bounceEnd="30000">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30000">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14:bounceEnd="30000">
                                          <p:cBhvr additive="base">
                                            <p:cTn id="19" dur="500" fill="hold"/>
                                            <p:tgtEl>
                                              <p:spTgt spid="63"/>
                                            </p:tgtEl>
                                            <p:attrNameLst>
                                              <p:attrName>ppt_x</p:attrName>
                                            </p:attrNameLst>
                                          </p:cBhvr>
                                          <p:tavLst>
                                            <p:tav tm="0">
                                              <p:val>
                                                <p:strVal val="1+#ppt_w/2"/>
                                              </p:val>
                                            </p:tav>
                                            <p:tav tm="100000">
                                              <p:val>
                                                <p:strVal val="#ppt_x"/>
                                              </p:val>
                                            </p:tav>
                                          </p:tavLst>
                                        </p:anim>
                                        <p:anim calcmode="lin" valueType="num" p14:bounceEnd="30000">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34"/>
                                            </p:tgtEl>
                                            <p:attrNameLst>
                                              <p:attrName>style.visibility</p:attrName>
                                            </p:attrNameLst>
                                          </p:cBhvr>
                                          <p:to>
                                            <p:strVal val="visible"/>
                                          </p:to>
                                        </p:set>
                                        <p:anim calcmode="lin" valueType="num">
                                          <p:cBhvr additive="base">
                                            <p:cTn id="15" dur="500" fill="hold"/>
                                            <p:tgtEl>
                                              <p:spTgt spid="34"/>
                                            </p:tgtEl>
                                            <p:attrNameLst>
                                              <p:attrName>ppt_x</p:attrName>
                                            </p:attrNameLst>
                                          </p:cBhvr>
                                          <p:tavLst>
                                            <p:tav tm="0">
                                              <p:val>
                                                <p:strVal val="0-#ppt_w/2"/>
                                              </p:val>
                                            </p:tav>
                                            <p:tav tm="100000">
                                              <p:val>
                                                <p:strVal val="#ppt_x"/>
                                              </p:val>
                                            </p:tav>
                                          </p:tavLst>
                                        </p:anim>
                                        <p:anim calcmode="lin" valueType="num">
                                          <p:cBhvr additive="base">
                                            <p:cTn id="16" dur="500" fill="hold"/>
                                            <p:tgtEl>
                                              <p:spTgt spid="3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427480"/>
            <a:ext cx="10972800" cy="4389120"/>
          </a:xfrm>
        </p:spPr>
        <p:txBody>
          <a:bodyPr/>
          <a:lstStyle/>
          <a:p>
            <a:pPr>
              <a:lnSpc>
                <a:spcPct val="150000"/>
              </a:lnSpc>
            </a:pPr>
            <a:r>
              <a:rPr lang="zh-CN" altLang="en-US" dirty="0"/>
              <a:t>选定组织：老大和他的愿景。</a:t>
            </a:r>
            <a:endParaRPr lang="en-US" altLang="zh-CN" dirty="0"/>
          </a:p>
          <a:p>
            <a:pPr>
              <a:lnSpc>
                <a:spcPct val="150000"/>
              </a:lnSpc>
            </a:pPr>
            <a:r>
              <a:rPr lang="zh-CN" altLang="en-US" dirty="0"/>
              <a:t>组织业务现状：业务专家的介绍。</a:t>
            </a:r>
            <a:endParaRPr lang="en-US" altLang="zh-CN" dirty="0"/>
          </a:p>
          <a:p>
            <a:pPr>
              <a:lnSpc>
                <a:spcPct val="150000"/>
              </a:lnSpc>
            </a:pPr>
            <a:r>
              <a:rPr lang="zh-CN" altLang="en-US" dirty="0"/>
              <a:t>组织业务改进：</a:t>
            </a:r>
            <a:endParaRPr lang="en-US" altLang="zh-CN" dirty="0"/>
          </a:p>
          <a:p>
            <a:pPr lvl="1">
              <a:lnSpc>
                <a:spcPct val="150000"/>
              </a:lnSpc>
            </a:pPr>
            <a:r>
              <a:rPr lang="zh-CN" altLang="en-US" dirty="0"/>
              <a:t>老大的痛处和愿景；</a:t>
            </a:r>
            <a:endParaRPr lang="en-US" altLang="zh-CN" dirty="0"/>
          </a:p>
          <a:p>
            <a:pPr lvl="1">
              <a:lnSpc>
                <a:spcPct val="150000"/>
              </a:lnSpc>
            </a:pPr>
            <a:r>
              <a:rPr lang="zh-CN" altLang="en-US" dirty="0"/>
              <a:t>业务专家的抱怨；</a:t>
            </a:r>
            <a:endParaRPr lang="en-US" altLang="zh-CN" dirty="0"/>
          </a:p>
          <a:p>
            <a:pPr lvl="1">
              <a:lnSpc>
                <a:spcPct val="150000"/>
              </a:lnSpc>
            </a:pPr>
            <a:r>
              <a:rPr lang="zh-CN" altLang="en-US" dirty="0"/>
              <a:t>需求分析师的经验和智慧；</a:t>
            </a:r>
            <a:endParaRPr lang="zh-CN" altLang="en-US" dirty="0"/>
          </a:p>
        </p:txBody>
      </p:sp>
      <p:grpSp>
        <p:nvGrpSpPr>
          <p:cNvPr id="8" name="组合 7"/>
          <p:cNvGrpSpPr/>
          <p:nvPr/>
        </p:nvGrpSpPr>
        <p:grpSpPr>
          <a:xfrm>
            <a:off x="6096000" y="3733800"/>
            <a:ext cx="1270000" cy="2133600"/>
            <a:chOff x="285720" y="4724400"/>
            <a:chExt cx="1270000" cy="2133600"/>
          </a:xfrm>
        </p:grpSpPr>
        <p:pic>
          <p:nvPicPr>
            <p:cNvPr id="3074" name="Picture 2"/>
            <p:cNvPicPr>
              <a:picLocks noChangeAspect="1" noChangeArrowheads="1"/>
            </p:cNvPicPr>
            <p:nvPr/>
          </p:nvPicPr>
          <p:blipFill>
            <a:blip r:embed="rId1"/>
            <a:srcRect/>
            <a:stretch>
              <a:fillRect/>
            </a:stretch>
          </p:blipFill>
          <p:spPr bwMode="auto">
            <a:xfrm>
              <a:off x="285720" y="4724400"/>
              <a:ext cx="1270000" cy="2133600"/>
            </a:xfrm>
            <a:prstGeom prst="rect">
              <a:avLst/>
            </a:prstGeom>
            <a:noFill/>
            <a:ln w="9525">
              <a:noFill/>
              <a:miter lim="800000"/>
              <a:headEnd/>
              <a:tailEnd/>
            </a:ln>
            <a:effectLst/>
          </p:spPr>
        </p:pic>
        <p:sp>
          <p:nvSpPr>
            <p:cNvPr id="7" name="TextBox 6"/>
            <p:cNvSpPr txBox="1"/>
            <p:nvPr/>
          </p:nvSpPr>
          <p:spPr>
            <a:xfrm>
              <a:off x="571472" y="6396335"/>
              <a:ext cx="800219" cy="461665"/>
            </a:xfrm>
            <a:prstGeom prst="rect">
              <a:avLst/>
            </a:prstGeom>
            <a:noFill/>
          </p:spPr>
          <p:txBody>
            <a:bodyPr wrap="none" rtlCol="0">
              <a:sp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老大</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8277328" y="3733800"/>
            <a:ext cx="1415772" cy="2082800"/>
            <a:chOff x="3571868" y="4775200"/>
            <a:chExt cx="1415772" cy="2082800"/>
          </a:xfrm>
        </p:grpSpPr>
        <p:pic>
          <p:nvPicPr>
            <p:cNvPr id="3075" name="Picture 3"/>
            <p:cNvPicPr>
              <a:picLocks noChangeAspect="1" noChangeArrowheads="1"/>
            </p:cNvPicPr>
            <p:nvPr/>
          </p:nvPicPr>
          <p:blipFill>
            <a:blip r:embed="rId2"/>
            <a:srcRect/>
            <a:stretch>
              <a:fillRect/>
            </a:stretch>
          </p:blipFill>
          <p:spPr bwMode="auto">
            <a:xfrm>
              <a:off x="3571868" y="4775200"/>
              <a:ext cx="1270000" cy="2082800"/>
            </a:xfrm>
            <a:prstGeom prst="rect">
              <a:avLst/>
            </a:prstGeom>
            <a:noFill/>
            <a:ln w="9525">
              <a:noFill/>
              <a:miter lim="800000"/>
              <a:headEnd/>
              <a:tailEnd/>
            </a:ln>
            <a:effectLst/>
          </p:spPr>
        </p:pic>
        <p:sp>
          <p:nvSpPr>
            <p:cNvPr id="9" name="TextBox 8"/>
            <p:cNvSpPr txBox="1"/>
            <p:nvPr/>
          </p:nvSpPr>
          <p:spPr>
            <a:xfrm>
              <a:off x="3571868" y="6396335"/>
              <a:ext cx="1415772" cy="461665"/>
            </a:xfrm>
            <a:prstGeom prst="rect">
              <a:avLst/>
            </a:prstGeom>
            <a:noFill/>
          </p:spPr>
          <p:txBody>
            <a:bodyPr wrap="none" rtlCol="0">
              <a:sp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业务专家</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10293829" y="3632200"/>
            <a:ext cx="1723549" cy="2184400"/>
            <a:chOff x="6286512" y="4673600"/>
            <a:chExt cx="1723549" cy="2184400"/>
          </a:xfrm>
        </p:grpSpPr>
        <p:pic>
          <p:nvPicPr>
            <p:cNvPr id="3076" name="Picture 4"/>
            <p:cNvPicPr>
              <a:picLocks noChangeAspect="1" noChangeArrowheads="1"/>
            </p:cNvPicPr>
            <p:nvPr/>
          </p:nvPicPr>
          <p:blipFill>
            <a:blip r:embed="rId3"/>
            <a:srcRect/>
            <a:stretch>
              <a:fillRect/>
            </a:stretch>
          </p:blipFill>
          <p:spPr bwMode="auto">
            <a:xfrm>
              <a:off x="6500826" y="4673600"/>
              <a:ext cx="1346200" cy="2184400"/>
            </a:xfrm>
            <a:prstGeom prst="rect">
              <a:avLst/>
            </a:prstGeom>
            <a:noFill/>
            <a:ln w="9525">
              <a:noFill/>
              <a:miter lim="800000"/>
              <a:headEnd/>
              <a:tailEnd/>
            </a:ln>
            <a:effectLst/>
          </p:spPr>
        </p:pic>
        <p:sp>
          <p:nvSpPr>
            <p:cNvPr id="11" name="TextBox 10"/>
            <p:cNvSpPr txBox="1"/>
            <p:nvPr/>
          </p:nvSpPr>
          <p:spPr>
            <a:xfrm>
              <a:off x="6286512" y="6396335"/>
              <a:ext cx="1723549" cy="461665"/>
            </a:xfrm>
            <a:prstGeom prst="rect">
              <a:avLst/>
            </a:prstGeom>
            <a:noFill/>
          </p:spPr>
          <p:txBody>
            <a:bodyPr wrap="none" rtlCol="0">
              <a:spAutoFit/>
            </a:bodyPr>
            <a:lstStyle/>
            <a:p>
              <a:r>
                <a:rPr lang="zh-CN" altLang="en-US" sz="2400" b="1" dirty="0">
                  <a:solidFill>
                    <a:srgbClr val="FF0000"/>
                  </a:solidFill>
                  <a:latin typeface="微软雅黑" panose="020B0503020204020204" pitchFamily="34" charset="-122"/>
                  <a:ea typeface="微软雅黑" panose="020B0503020204020204" pitchFamily="34" charset="-122"/>
                </a:rPr>
                <a:t>需求分析师</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grpSp>
      <p:sp>
        <p:nvSpPr>
          <p:cNvPr id="13" name="文本框 12"/>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如何获取业务建模信息</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p:nvGrpSpPr>
        <p:grpSpPr>
          <a:xfrm>
            <a:off x="4562673" y="601481"/>
            <a:ext cx="491490" cy="318085"/>
            <a:chOff x="3017520" y="601990"/>
            <a:chExt cx="491490" cy="414010"/>
          </a:xfrm>
        </p:grpSpPr>
        <p:sp>
          <p:nvSpPr>
            <p:cNvPr id="21" name="燕尾形 20"/>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燕尾形 22"/>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卡通素材"/>
          <p:cNvPicPr>
            <a:picLocks noChangeAspect="1" noChangeArrowheads="1"/>
          </p:cNvPicPr>
          <p:nvPr/>
        </p:nvPicPr>
        <p:blipFill>
          <a:blip r:embed="rId1"/>
          <a:srcRect/>
          <a:stretch>
            <a:fillRect/>
          </a:stretch>
        </p:blipFill>
        <p:spPr bwMode="auto">
          <a:xfrm>
            <a:off x="8053625" y="3906617"/>
            <a:ext cx="3238522" cy="2428892"/>
          </a:xfrm>
          <a:prstGeom prst="rect">
            <a:avLst/>
          </a:prstGeom>
          <a:noFill/>
        </p:spPr>
      </p:pic>
      <p:sp>
        <p:nvSpPr>
          <p:cNvPr id="3" name="内容占位符 2"/>
          <p:cNvSpPr>
            <a:spLocks noGrp="1"/>
          </p:cNvSpPr>
          <p:nvPr>
            <p:ph idx="1"/>
          </p:nvPr>
        </p:nvSpPr>
        <p:spPr>
          <a:xfrm>
            <a:off x="740228" y="1427480"/>
            <a:ext cx="10972800" cy="4389120"/>
          </a:xfrm>
        </p:spPr>
        <p:txBody>
          <a:bodyPr/>
          <a:lstStyle/>
          <a:p>
            <a:r>
              <a:rPr lang="zh-CN" altLang="en-US" dirty="0"/>
              <a:t>形式：面对面会议。</a:t>
            </a:r>
            <a:endParaRPr lang="en-US" altLang="zh-CN" dirty="0"/>
          </a:p>
          <a:p>
            <a:r>
              <a:rPr lang="zh-CN" altLang="en-US" dirty="0"/>
              <a:t>参会人：甲乙双方在业务建模阶段的主要参与者。</a:t>
            </a:r>
            <a:endParaRPr lang="en-US" altLang="zh-CN" dirty="0"/>
          </a:p>
          <a:p>
            <a:r>
              <a:rPr lang="zh-CN" altLang="en-US" dirty="0"/>
              <a:t>被审材料：系统愿景、选定组织、业务用例、业务现状序列图、业务改进序列图；</a:t>
            </a:r>
            <a:endParaRPr lang="en-US" altLang="zh-CN" dirty="0"/>
          </a:p>
          <a:p>
            <a:r>
              <a:rPr lang="zh-CN" altLang="en-US" dirty="0"/>
              <a:t>过程：需求分析师主持，介绍业务建模成果，所有参与者交流讨论，达成统一理解和确认。</a:t>
            </a:r>
            <a:endParaRPr lang="en-US" altLang="zh-CN" dirty="0"/>
          </a:p>
          <a:p>
            <a:r>
              <a:rPr lang="zh-CN" altLang="en-US" dirty="0"/>
              <a:t>结论：所有参与者</a:t>
            </a:r>
            <a:r>
              <a:rPr lang="zh-CN" altLang="en-US" dirty="0">
                <a:solidFill>
                  <a:srgbClr val="FF0000"/>
                </a:solidFill>
              </a:rPr>
              <a:t>签字</a:t>
            </a:r>
            <a:r>
              <a:rPr lang="zh-CN" altLang="en-US" dirty="0"/>
              <a:t>确认。（当然，</a:t>
            </a:r>
            <a:br>
              <a:rPr lang="en-US" altLang="zh-CN" dirty="0"/>
            </a:br>
            <a:r>
              <a:rPr lang="zh-CN" altLang="en-US" dirty="0"/>
              <a:t>也有可能是未达成共识，需要返工。）</a:t>
            </a:r>
            <a:endParaRPr lang="en-US" altLang="zh-CN" dirty="0"/>
          </a:p>
          <a:p>
            <a:r>
              <a:rPr lang="zh-CN" altLang="en-US" dirty="0"/>
              <a:t>注意：后续的工作基本不需要</a:t>
            </a:r>
            <a:br>
              <a:rPr lang="en-US" altLang="zh-CN" dirty="0"/>
            </a:br>
            <a:r>
              <a:rPr lang="zh-CN" altLang="en-US" dirty="0"/>
              <a:t>“老大”的参与了。</a:t>
            </a:r>
            <a:endParaRPr lang="zh-CN" altLang="en-US" dirty="0"/>
          </a:p>
        </p:txBody>
      </p:sp>
      <p:sp>
        <p:nvSpPr>
          <p:cNvPr id="5" name="文本框 4"/>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业务建模结果复核方法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562673" y="637832"/>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9600" y="1603900"/>
            <a:ext cx="10972800" cy="4389120"/>
          </a:xfrm>
        </p:spPr>
        <p:txBody>
          <a:bodyPr/>
          <a:lstStyle/>
          <a:p>
            <a:pPr>
              <a:lnSpc>
                <a:spcPct val="150000"/>
              </a:lnSpc>
            </a:pPr>
            <a:r>
              <a:rPr lang="zh-CN" altLang="en-US" dirty="0"/>
              <a:t>一是完善业务建模成果，寻找是否有遗漏或错误的地方进行修正，如果问题明显，就需要</a:t>
            </a:r>
            <a:r>
              <a:rPr lang="zh-CN" altLang="en-US" dirty="0">
                <a:solidFill>
                  <a:srgbClr val="FF0000"/>
                </a:solidFill>
              </a:rPr>
              <a:t>迭代</a:t>
            </a:r>
            <a:r>
              <a:rPr lang="zh-CN" altLang="en-US" dirty="0"/>
              <a:t>回去继续做业务建模工作；</a:t>
            </a:r>
            <a:endParaRPr lang="en-US" altLang="zh-CN" dirty="0"/>
          </a:p>
          <a:p>
            <a:pPr>
              <a:lnSpc>
                <a:spcPct val="150000"/>
              </a:lnSpc>
            </a:pPr>
            <a:r>
              <a:rPr lang="zh-CN" altLang="en-US" dirty="0"/>
              <a:t>二是关键干系人在信息和意见上达成一致，并共同</a:t>
            </a:r>
            <a:r>
              <a:rPr lang="zh-CN" altLang="en-US" dirty="0">
                <a:solidFill>
                  <a:srgbClr val="FF0000"/>
                </a:solidFill>
              </a:rPr>
              <a:t>签字</a:t>
            </a:r>
            <a:r>
              <a:rPr lang="zh-CN" altLang="en-US" dirty="0"/>
              <a:t>确认，作为下一阶段启动的标志。</a:t>
            </a:r>
            <a:endParaRPr lang="zh-CN" altLang="en-US" dirty="0"/>
          </a:p>
        </p:txBody>
      </p:sp>
      <p:sp>
        <p:nvSpPr>
          <p:cNvPr id="4" name="文本框 3"/>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业务建模结果复核目的</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562673" y="615082"/>
            <a:ext cx="491490" cy="318085"/>
            <a:chOff x="3017520" y="601990"/>
            <a:chExt cx="491490" cy="414010"/>
          </a:xfrm>
        </p:grpSpPr>
        <p:sp>
          <p:nvSpPr>
            <p:cNvPr id="12" name="燕尾形 11"/>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壁纸描述：卡通 漫画 问号；壁纸尺寸：1600X1600"/>
          <p:cNvPicPr>
            <a:picLocks noChangeAspect="1" noChangeArrowheads="1"/>
          </p:cNvPicPr>
          <p:nvPr/>
        </p:nvPicPr>
        <p:blipFill>
          <a:blip r:embed="rId1" cstate="print">
            <a:clrChange>
              <a:clrFrom>
                <a:srgbClr val="FFFFFF"/>
              </a:clrFrom>
              <a:clrTo>
                <a:srgbClr val="FFFFFF">
                  <a:alpha val="0"/>
                </a:srgbClr>
              </a:clrTo>
            </a:clrChange>
          </a:blip>
          <a:srcRect l="16788" t="3649" r="17518"/>
          <a:stretch>
            <a:fillRect/>
          </a:stretch>
        </p:blipFill>
        <p:spPr bwMode="auto">
          <a:xfrm>
            <a:off x="8524860" y="3214686"/>
            <a:ext cx="2143140" cy="3143248"/>
          </a:xfrm>
          <a:prstGeom prst="rect">
            <a:avLst/>
          </a:prstGeom>
          <a:noFill/>
        </p:spPr>
      </p:pic>
      <p:sp>
        <p:nvSpPr>
          <p:cNvPr id="3" name="内容占位符 2"/>
          <p:cNvSpPr>
            <a:spLocks noGrp="1"/>
          </p:cNvSpPr>
          <p:nvPr>
            <p:ph idx="1"/>
          </p:nvPr>
        </p:nvSpPr>
        <p:spPr>
          <a:xfrm>
            <a:off x="609600" y="1603900"/>
            <a:ext cx="10972800" cy="4389120"/>
          </a:xfrm>
        </p:spPr>
        <p:txBody>
          <a:bodyPr/>
          <a:lstStyle/>
          <a:p>
            <a:pPr>
              <a:lnSpc>
                <a:spcPct val="150000"/>
              </a:lnSpc>
            </a:pPr>
            <a:r>
              <a:rPr lang="zh-CN" altLang="en-US" dirty="0"/>
              <a:t>如果下面问题已经很清楚了，就可以精简甚至不做业务建模而直接进入需求分析阶段。</a:t>
            </a:r>
            <a:endParaRPr lang="en-US" altLang="zh-CN" dirty="0"/>
          </a:p>
          <a:p>
            <a:pPr lvl="1">
              <a:lnSpc>
                <a:spcPct val="150000"/>
              </a:lnSpc>
            </a:pPr>
            <a:r>
              <a:rPr lang="zh-CN" altLang="en-US" dirty="0"/>
              <a:t>系统是改善什么业务组织（或人群）的价值？</a:t>
            </a:r>
            <a:endParaRPr lang="en-US" altLang="zh-CN" dirty="0"/>
          </a:p>
          <a:p>
            <a:pPr lvl="1">
              <a:lnSpc>
                <a:spcPct val="150000"/>
              </a:lnSpc>
            </a:pPr>
            <a:r>
              <a:rPr lang="zh-CN" altLang="en-US" dirty="0"/>
              <a:t>改善哪方面价值？目前这方面有什么不足？</a:t>
            </a:r>
            <a:endParaRPr lang="en-US" altLang="zh-CN" dirty="0"/>
          </a:p>
          <a:p>
            <a:pPr lvl="1">
              <a:lnSpc>
                <a:spcPct val="150000"/>
              </a:lnSpc>
            </a:pPr>
            <a:r>
              <a:rPr lang="zh-CN" altLang="en-US" dirty="0"/>
              <a:t>系统可以改进哪些不足？</a:t>
            </a:r>
            <a:endParaRPr lang="zh-CN" altLang="en-US" dirty="0"/>
          </a:p>
        </p:txBody>
      </p:sp>
      <p:sp>
        <p:nvSpPr>
          <p:cNvPr id="5" name="文本框 4"/>
          <p:cNvSpPr txBox="1"/>
          <p:nvPr/>
        </p:nvSpPr>
        <p:spPr>
          <a:xfrm>
            <a:off x="274320" y="449590"/>
            <a:ext cx="5109091"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思考：业务建模能否精简？</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5251311" y="588957"/>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壁纸描述：卡通 漫画 问号；壁纸尺寸：1600X1600"/>
          <p:cNvPicPr>
            <a:picLocks noChangeAspect="1" noChangeArrowheads="1"/>
          </p:cNvPicPr>
          <p:nvPr/>
        </p:nvPicPr>
        <p:blipFill>
          <a:blip r:embed="rId1" cstate="print">
            <a:clrChange>
              <a:clrFrom>
                <a:srgbClr val="FFFFFF"/>
              </a:clrFrom>
              <a:clrTo>
                <a:srgbClr val="FFFFFF">
                  <a:alpha val="0"/>
                </a:srgbClr>
              </a:clrTo>
            </a:clrChange>
          </a:blip>
          <a:srcRect l="16788" t="3649" r="17518"/>
          <a:stretch>
            <a:fillRect/>
          </a:stretch>
        </p:blipFill>
        <p:spPr bwMode="auto">
          <a:xfrm>
            <a:off x="8524860" y="3214686"/>
            <a:ext cx="2143140" cy="3143248"/>
          </a:xfrm>
          <a:prstGeom prst="rect">
            <a:avLst/>
          </a:prstGeom>
          <a:noFill/>
        </p:spPr>
      </p:pic>
      <p:sp>
        <p:nvSpPr>
          <p:cNvPr id="3" name="内容占位符 2"/>
          <p:cNvSpPr>
            <a:spLocks noGrp="1"/>
          </p:cNvSpPr>
          <p:nvPr>
            <p:ph idx="1"/>
          </p:nvPr>
        </p:nvSpPr>
        <p:spPr>
          <a:xfrm>
            <a:off x="609600" y="1603900"/>
            <a:ext cx="10972800" cy="4389120"/>
          </a:xfrm>
        </p:spPr>
        <p:txBody>
          <a:bodyPr/>
          <a:lstStyle/>
          <a:p>
            <a:pPr>
              <a:lnSpc>
                <a:spcPct val="150000"/>
              </a:lnSpc>
            </a:pPr>
            <a:r>
              <a:rPr lang="zh-CN" altLang="en-US" dirty="0"/>
              <a:t>优化管理</a:t>
            </a:r>
            <a:endParaRPr lang="en-US" altLang="zh-CN" dirty="0"/>
          </a:p>
          <a:p>
            <a:pPr>
              <a:lnSpc>
                <a:spcPct val="150000"/>
              </a:lnSpc>
            </a:pPr>
            <a:r>
              <a:rPr lang="zh-CN" altLang="en-US" dirty="0"/>
              <a:t>流程改进</a:t>
            </a:r>
            <a:endParaRPr lang="en-US" altLang="zh-CN" dirty="0"/>
          </a:p>
          <a:p>
            <a:pPr>
              <a:lnSpc>
                <a:spcPct val="150000"/>
              </a:lnSpc>
            </a:pPr>
            <a:r>
              <a:rPr lang="zh-CN" altLang="en-US" dirty="0"/>
              <a:t>员工培训</a:t>
            </a:r>
            <a:endParaRPr lang="en-US" altLang="zh-CN" dirty="0"/>
          </a:p>
          <a:p>
            <a:pPr>
              <a:lnSpc>
                <a:spcPct val="150000"/>
              </a:lnSpc>
            </a:pPr>
            <a:r>
              <a:rPr lang="en-US" altLang="zh-CN" dirty="0"/>
              <a:t>……</a:t>
            </a:r>
            <a:endParaRPr lang="zh-CN" altLang="en-US" dirty="0"/>
          </a:p>
        </p:txBody>
      </p:sp>
      <p:sp>
        <p:nvSpPr>
          <p:cNvPr id="5" name="文本框 4"/>
          <p:cNvSpPr txBox="1"/>
          <p:nvPr/>
        </p:nvSpPr>
        <p:spPr>
          <a:xfrm>
            <a:off x="274320" y="449590"/>
            <a:ext cx="7007046" cy="523220"/>
          </a:xfrm>
          <a:prstGeom prst="rect">
            <a:avLst/>
          </a:prstGeom>
          <a:noFill/>
        </p:spPr>
        <p:txBody>
          <a:bodyPr wrap="none" rtlCol="0">
            <a:spAutoFit/>
          </a:bodyPr>
          <a:lstStyle/>
          <a:p>
            <a:r>
              <a:rPr lang="zh-CN" altLang="en-US" sz="2800" b="1" dirty="0">
                <a:solidFill>
                  <a:srgbClr val="141316"/>
                </a:solidFill>
                <a:latin typeface="微软雅黑" panose="020B0503020204020204" pitchFamily="34" charset="-122"/>
                <a:ea typeface="微软雅黑" panose="020B0503020204020204" pitchFamily="34" charset="-122"/>
              </a:rPr>
              <a:t>思考：业务建模只能用来指导软件分析吗？</a:t>
            </a:r>
            <a:endParaRPr lang="zh-CN" altLang="en-US" sz="28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8478"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7149942" y="540435"/>
            <a:ext cx="491490" cy="318085"/>
            <a:chOff x="3017520" y="601990"/>
            <a:chExt cx="491490" cy="414010"/>
          </a:xfrm>
        </p:grpSpPr>
        <p:sp>
          <p:nvSpPr>
            <p:cNvPr id="13" name="燕尾形 12"/>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6722772" y="3245476"/>
            <a:ext cx="5469228" cy="64394"/>
          </a:xfrm>
          <a:prstGeom prst="rect">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6529588" y="1982450"/>
            <a:ext cx="5383205" cy="1569660"/>
          </a:xfrm>
          <a:prstGeom prst="rect">
            <a:avLst/>
          </a:prstGeom>
          <a:noFill/>
        </p:spPr>
        <p:txBody>
          <a:bodyPr wrap="none" rtlCol="0">
            <a:spAutoFit/>
          </a:bodyPr>
          <a:lstStyle/>
          <a:p>
            <a:r>
              <a:rPr lang="en-US" altLang="zh-CN" sz="9600" b="1" dirty="0">
                <a:solidFill>
                  <a:srgbClr val="B82E24"/>
                </a:solidFill>
                <a:latin typeface="Times New Roman" panose="02020603050405020304" pitchFamily="18" charset="0"/>
                <a:cs typeface="Times New Roman" panose="02020603050405020304" pitchFamily="18" charset="0"/>
              </a:rPr>
              <a:t>THANKS</a:t>
            </a:r>
            <a:endParaRPr lang="zh-CN" altLang="en-US" sz="6000" b="1" dirty="0">
              <a:solidFill>
                <a:srgbClr val="141316"/>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4320" y="449590"/>
            <a:ext cx="100540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思考</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1383030" y="607151"/>
            <a:ext cx="491490" cy="318085"/>
            <a:chOff x="3017520" y="601990"/>
            <a:chExt cx="491490" cy="414010"/>
          </a:xfrm>
        </p:grpSpPr>
        <p:sp>
          <p:nvSpPr>
            <p:cNvPr id="5" name="燕尾形 4"/>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燕尾形 5"/>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燕尾形 6"/>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 name="矩形 7"/>
          <p:cNvSpPr/>
          <p:nvPr/>
        </p:nvSpPr>
        <p:spPr>
          <a:xfrm>
            <a:off x="7818120"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内容占位符 2"/>
          <p:cNvSpPr txBox="1"/>
          <p:nvPr/>
        </p:nvSpPr>
        <p:spPr>
          <a:xfrm>
            <a:off x="393701" y="1169761"/>
            <a:ext cx="6438173" cy="40757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50000"/>
              </a:lnSpc>
            </a:pPr>
            <a:r>
              <a:rPr lang="zh-CN" altLang="en-US" sz="2400" dirty="0">
                <a:latin typeface="微软雅黑" panose="020B0503020204020204" pitchFamily="34" charset="-122"/>
                <a:ea typeface="微软雅黑" panose="020B0503020204020204" pitchFamily="34" charset="-122"/>
              </a:rPr>
              <a:t>今天</a:t>
            </a:r>
            <a:r>
              <a:rPr lang="en-US" altLang="zh-CN" sz="2400" dirty="0">
                <a:latin typeface="微软雅黑" panose="020B0503020204020204" pitchFamily="34" charset="-122"/>
                <a:ea typeface="微软雅黑" panose="020B0503020204020204" pitchFamily="34" charset="-122"/>
              </a:rPr>
              <a:t>IT</a:t>
            </a:r>
            <a:r>
              <a:rPr lang="zh-CN" altLang="en-US" sz="2400" dirty="0">
                <a:latin typeface="微软雅黑" panose="020B0503020204020204" pitchFamily="34" charset="-122"/>
                <a:ea typeface="微软雅黑" panose="020B0503020204020204" pitchFamily="34" charset="-122"/>
              </a:rPr>
              <a:t>已为各行种业的企业提供了信息化改造服务。假设，一个陌生行业的企业客户（比如保险公司）来找你开发信息系统，你从哪里下手开始呢？你怎么能快速精准地找到客户的交叉点，并制定出适用的解决方案呢？</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pPr>
            <a:r>
              <a:rPr lang="zh-CN" altLang="en-US" sz="2400" dirty="0">
                <a:latin typeface="微软雅黑" panose="020B0503020204020204" pitchFamily="34" charset="-122"/>
                <a:ea typeface="微软雅黑" panose="020B0503020204020204" pitchFamily="34" charset="-122"/>
              </a:rPr>
              <a:t>不懂客户就盲目提出解决方案，就像医生不诊断就出药方一样，后果是非常严重的，从金山的事故开始。</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pPr>
            <a:endParaRPr lang="en-US" altLang="zh-CN" sz="2400" dirty="0">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954912" y="3056800"/>
            <a:ext cx="5114925" cy="3181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74320" y="449590"/>
            <a:ext cx="4288353"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掌握给企业看病的方法</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4562673" y="602277"/>
            <a:ext cx="491490" cy="318085"/>
            <a:chOff x="3017520" y="601990"/>
            <a:chExt cx="491490" cy="414010"/>
          </a:xfrm>
        </p:grpSpPr>
        <p:sp>
          <p:nvSpPr>
            <p:cNvPr id="5" name="燕尾形 4"/>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燕尾形 5"/>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燕尾形 6"/>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8" name="矩形 7"/>
          <p:cNvSpPr/>
          <p:nvPr/>
        </p:nvSpPr>
        <p:spPr>
          <a:xfrm>
            <a:off x="7818120"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descr="C:\Users\qile\Desktop\软件过程\更新图片资源\参考图片\u=3400121047,3526775889&amp;fm=11&amp;gp=0.jpgu=3400121047,3526775889&amp;fm=11&amp;gp=0"/>
          <p:cNvPicPr>
            <a:picLocks noChangeAspect="1"/>
          </p:cNvPicPr>
          <p:nvPr/>
        </p:nvPicPr>
        <p:blipFill>
          <a:blip r:embed="rId1"/>
          <a:srcRect/>
          <a:stretch>
            <a:fillRect/>
          </a:stretch>
        </p:blipFill>
        <p:spPr>
          <a:xfrm>
            <a:off x="1636395" y="1308735"/>
            <a:ext cx="3653155" cy="2228215"/>
          </a:xfrm>
          <a:prstGeom prst="rect">
            <a:avLst/>
          </a:prstGeom>
        </p:spPr>
      </p:pic>
      <p:pic>
        <p:nvPicPr>
          <p:cNvPr id="17" name="图片 16" descr="C:\Users\qile\Desktop\软件过程\更新图片资源\参考图片\图片2.png图片2"/>
          <p:cNvPicPr>
            <a:picLocks noChangeAspect="1"/>
          </p:cNvPicPr>
          <p:nvPr/>
        </p:nvPicPr>
        <p:blipFill>
          <a:blip r:embed="rId2"/>
          <a:srcRect/>
          <a:stretch>
            <a:fillRect/>
          </a:stretch>
        </p:blipFill>
        <p:spPr>
          <a:xfrm>
            <a:off x="7261860" y="3841750"/>
            <a:ext cx="4130675" cy="2437130"/>
          </a:xfrm>
          <a:prstGeom prst="rect">
            <a:avLst/>
          </a:prstGeom>
        </p:spPr>
      </p:pic>
      <p:sp>
        <p:nvSpPr>
          <p:cNvPr id="29" name="文本框 28"/>
          <p:cNvSpPr txBox="1"/>
          <p:nvPr/>
        </p:nvSpPr>
        <p:spPr>
          <a:xfrm>
            <a:off x="8999393" y="5908755"/>
            <a:ext cx="2393604" cy="369332"/>
          </a:xfrm>
          <a:prstGeom prst="rect">
            <a:avLst/>
          </a:prstGeom>
          <a:noFill/>
        </p:spPr>
        <p:txBody>
          <a:bodyPr wrap="none" rtlCol="0">
            <a:spAutoFit/>
          </a:bodyPr>
          <a:lstStyle/>
          <a:p>
            <a:r>
              <a:rPr lang="zh-CN" altLang="en-US" b="1" dirty="0">
                <a:solidFill>
                  <a:srgbClr val="FF0000"/>
                </a:solidFill>
                <a:latin typeface="+mn-ea"/>
              </a:rPr>
              <a:t>业务用例</a:t>
            </a:r>
            <a:r>
              <a:rPr lang="en-US" altLang="zh-CN" b="1" dirty="0">
                <a:solidFill>
                  <a:srgbClr val="FF0000"/>
                </a:solidFill>
                <a:latin typeface="+mn-ea"/>
              </a:rPr>
              <a:t>+</a:t>
            </a:r>
            <a:r>
              <a:rPr lang="zh-CN" altLang="en-US" b="1" dirty="0">
                <a:solidFill>
                  <a:srgbClr val="FF0000"/>
                </a:solidFill>
                <a:latin typeface="+mn-ea"/>
              </a:rPr>
              <a:t>业务序列图</a:t>
            </a:r>
            <a:endParaRPr lang="zh-CN" altLang="en-US" b="1" dirty="0">
              <a:solidFill>
                <a:srgbClr val="FF0000"/>
              </a:solidFill>
              <a:latin typeface="+mn-ea"/>
            </a:endParaRPr>
          </a:p>
        </p:txBody>
      </p:sp>
      <p:pic>
        <p:nvPicPr>
          <p:cNvPr id="14" name="图片 13" descr="C:\Users\qile\Desktop\软件过程\更新图片资源\参考图片\业务建模2.jpg业务建模2"/>
          <p:cNvPicPr>
            <a:picLocks noChangeAspect="1"/>
          </p:cNvPicPr>
          <p:nvPr/>
        </p:nvPicPr>
        <p:blipFill>
          <a:blip r:embed="rId3"/>
          <a:srcRect/>
          <a:stretch>
            <a:fillRect/>
          </a:stretch>
        </p:blipFill>
        <p:spPr>
          <a:xfrm>
            <a:off x="1636395" y="3841750"/>
            <a:ext cx="3653790" cy="2436495"/>
          </a:xfrm>
          <a:prstGeom prst="rect">
            <a:avLst/>
          </a:prstGeom>
        </p:spPr>
      </p:pic>
      <p:sp>
        <p:nvSpPr>
          <p:cNvPr id="15" name="文本框 14"/>
          <p:cNvSpPr txBox="1"/>
          <p:nvPr/>
        </p:nvSpPr>
        <p:spPr>
          <a:xfrm>
            <a:off x="4187647" y="5909934"/>
            <a:ext cx="1102360" cy="368300"/>
          </a:xfrm>
          <a:prstGeom prst="rect">
            <a:avLst/>
          </a:prstGeom>
          <a:noFill/>
        </p:spPr>
        <p:txBody>
          <a:bodyPr wrap="none" rtlCol="0">
            <a:spAutoFit/>
          </a:bodyPr>
          <a:p>
            <a:r>
              <a:rPr lang="zh-CN" altLang="en-US" b="1" dirty="0">
                <a:solidFill>
                  <a:srgbClr val="FF0000"/>
                </a:solidFill>
                <a:latin typeface="+mn-ea"/>
              </a:rPr>
              <a:t>病例模型</a:t>
            </a:r>
            <a:endParaRPr lang="zh-CN" altLang="en-US" b="1" dirty="0">
              <a:solidFill>
                <a:srgbClr val="FF0000"/>
              </a:solidFill>
              <a:latin typeface="+mn-ea"/>
            </a:endParaRPr>
          </a:p>
        </p:txBody>
      </p:sp>
      <p:sp>
        <p:nvSpPr>
          <p:cNvPr id="16" name="文本框 15"/>
          <p:cNvSpPr txBox="1"/>
          <p:nvPr/>
        </p:nvSpPr>
        <p:spPr>
          <a:xfrm>
            <a:off x="4187012" y="3168639"/>
            <a:ext cx="1102360" cy="368300"/>
          </a:xfrm>
          <a:prstGeom prst="rect">
            <a:avLst/>
          </a:prstGeom>
          <a:noFill/>
        </p:spPr>
        <p:txBody>
          <a:bodyPr wrap="none" rtlCol="0">
            <a:spAutoFit/>
          </a:bodyPr>
          <a:p>
            <a:r>
              <a:rPr lang="zh-CN" altLang="en-US" b="1" dirty="0">
                <a:solidFill>
                  <a:srgbClr val="FF0000"/>
                </a:solidFill>
                <a:latin typeface="+mn-ea"/>
              </a:rPr>
              <a:t>病情检查</a:t>
            </a:r>
            <a:endParaRPr lang="zh-CN" altLang="en-US" b="1" dirty="0">
              <a:solidFill>
                <a:srgbClr val="FF0000"/>
              </a:solidFill>
              <a:latin typeface="+mn-ea"/>
            </a:endParaRPr>
          </a:p>
        </p:txBody>
      </p:sp>
      <p:sp>
        <p:nvSpPr>
          <p:cNvPr id="18" name="文本框 17"/>
          <p:cNvSpPr txBox="1"/>
          <p:nvPr/>
        </p:nvSpPr>
        <p:spPr>
          <a:xfrm>
            <a:off x="698038" y="2301955"/>
            <a:ext cx="693420" cy="2553335"/>
          </a:xfrm>
          <a:prstGeom prst="rect">
            <a:avLst/>
          </a:prstGeom>
          <a:noFill/>
        </p:spPr>
        <p:txBody>
          <a:bodyPr wrap="none" rtlCol="0">
            <a:spAutoFit/>
          </a:bodyPr>
          <a:p>
            <a:r>
              <a:rPr lang="zh-CN" altLang="en-US" sz="4000" b="1" dirty="0">
                <a:solidFill>
                  <a:schemeClr val="tx1"/>
                </a:solidFill>
                <a:latin typeface="+mn-ea"/>
              </a:rPr>
              <a:t>给</a:t>
            </a:r>
            <a:endParaRPr lang="zh-CN" altLang="en-US" sz="4000" b="1" dirty="0">
              <a:solidFill>
                <a:schemeClr val="tx1"/>
              </a:solidFill>
              <a:latin typeface="+mn-ea"/>
            </a:endParaRPr>
          </a:p>
          <a:p>
            <a:r>
              <a:rPr lang="zh-CN" altLang="en-US" sz="4000" b="1" dirty="0">
                <a:solidFill>
                  <a:schemeClr val="tx1"/>
                </a:solidFill>
                <a:latin typeface="+mn-ea"/>
              </a:rPr>
              <a:t>人</a:t>
            </a:r>
            <a:endParaRPr lang="zh-CN" altLang="en-US" sz="4000" b="1" dirty="0">
              <a:solidFill>
                <a:schemeClr val="tx1"/>
              </a:solidFill>
              <a:latin typeface="+mn-ea"/>
            </a:endParaRPr>
          </a:p>
          <a:p>
            <a:r>
              <a:rPr lang="zh-CN" altLang="en-US" sz="4000" b="1" dirty="0">
                <a:solidFill>
                  <a:schemeClr val="tx1"/>
                </a:solidFill>
                <a:latin typeface="+mn-ea"/>
              </a:rPr>
              <a:t>看</a:t>
            </a:r>
            <a:endParaRPr lang="zh-CN" altLang="en-US" sz="4000" b="1" dirty="0">
              <a:solidFill>
                <a:schemeClr val="tx1"/>
              </a:solidFill>
              <a:latin typeface="+mn-ea"/>
            </a:endParaRPr>
          </a:p>
          <a:p>
            <a:r>
              <a:rPr lang="zh-CN" altLang="en-US" sz="4000" b="1" dirty="0">
                <a:solidFill>
                  <a:schemeClr val="tx1"/>
                </a:solidFill>
                <a:latin typeface="+mn-ea"/>
              </a:rPr>
              <a:t>病</a:t>
            </a:r>
            <a:endParaRPr lang="zh-CN" altLang="en-US" sz="4000" b="1" dirty="0">
              <a:solidFill>
                <a:schemeClr val="tx1"/>
              </a:solidFill>
              <a:latin typeface="+mn-ea"/>
            </a:endParaRPr>
          </a:p>
        </p:txBody>
      </p:sp>
      <p:sp>
        <p:nvSpPr>
          <p:cNvPr id="19" name="文本框 18"/>
          <p:cNvSpPr txBox="1"/>
          <p:nvPr/>
        </p:nvSpPr>
        <p:spPr>
          <a:xfrm>
            <a:off x="6280958" y="1993980"/>
            <a:ext cx="693420" cy="3169285"/>
          </a:xfrm>
          <a:prstGeom prst="rect">
            <a:avLst/>
          </a:prstGeom>
          <a:noFill/>
        </p:spPr>
        <p:txBody>
          <a:bodyPr wrap="none" rtlCol="0">
            <a:spAutoFit/>
          </a:bodyPr>
          <a:p>
            <a:r>
              <a:rPr lang="zh-CN" altLang="en-US" sz="4000" b="1" dirty="0">
                <a:solidFill>
                  <a:schemeClr val="tx1"/>
                </a:solidFill>
                <a:latin typeface="+mn-ea"/>
              </a:rPr>
              <a:t>给</a:t>
            </a:r>
            <a:endParaRPr lang="zh-CN" altLang="en-US" sz="4000" b="1" dirty="0">
              <a:solidFill>
                <a:schemeClr val="tx1"/>
              </a:solidFill>
              <a:latin typeface="+mn-ea"/>
            </a:endParaRPr>
          </a:p>
          <a:p>
            <a:r>
              <a:rPr lang="zh-CN" altLang="en-US" sz="4000" b="1" dirty="0">
                <a:solidFill>
                  <a:schemeClr val="tx1"/>
                </a:solidFill>
                <a:latin typeface="+mn-ea"/>
              </a:rPr>
              <a:t>企</a:t>
            </a:r>
            <a:endParaRPr lang="zh-CN" altLang="en-US" sz="4000" b="1" dirty="0">
              <a:solidFill>
                <a:schemeClr val="tx1"/>
              </a:solidFill>
              <a:latin typeface="+mn-ea"/>
            </a:endParaRPr>
          </a:p>
          <a:p>
            <a:r>
              <a:rPr lang="zh-CN" altLang="en-US" sz="4000" b="1" dirty="0">
                <a:solidFill>
                  <a:schemeClr val="tx1"/>
                </a:solidFill>
                <a:latin typeface="+mn-ea"/>
              </a:rPr>
              <a:t>业</a:t>
            </a:r>
            <a:endParaRPr lang="zh-CN" altLang="en-US" sz="4000" b="1" dirty="0">
              <a:solidFill>
                <a:schemeClr val="tx1"/>
              </a:solidFill>
              <a:latin typeface="+mn-ea"/>
            </a:endParaRPr>
          </a:p>
          <a:p>
            <a:r>
              <a:rPr lang="zh-CN" altLang="en-US" sz="4000" b="1" dirty="0">
                <a:solidFill>
                  <a:schemeClr val="tx1"/>
                </a:solidFill>
                <a:latin typeface="+mn-ea"/>
              </a:rPr>
              <a:t>看</a:t>
            </a:r>
            <a:endParaRPr lang="zh-CN" altLang="en-US" sz="4000" b="1" dirty="0">
              <a:solidFill>
                <a:schemeClr val="tx1"/>
              </a:solidFill>
              <a:latin typeface="+mn-ea"/>
            </a:endParaRPr>
          </a:p>
          <a:p>
            <a:r>
              <a:rPr lang="zh-CN" altLang="en-US" sz="4000" b="1" dirty="0">
                <a:solidFill>
                  <a:schemeClr val="tx1"/>
                </a:solidFill>
                <a:latin typeface="+mn-ea"/>
              </a:rPr>
              <a:t>病</a:t>
            </a:r>
            <a:endParaRPr lang="zh-CN" altLang="en-US" sz="4000" b="1" dirty="0">
              <a:solidFill>
                <a:schemeClr val="tx1"/>
              </a:solidFill>
              <a:latin typeface="+mn-ea"/>
            </a:endParaRPr>
          </a:p>
        </p:txBody>
      </p:sp>
      <p:pic>
        <p:nvPicPr>
          <p:cNvPr id="20" name="图片 19" descr="C:\Users\qile\Desktop\软件过程\更新图片资源\参考图片\下载2.jpg下载2"/>
          <p:cNvPicPr>
            <a:picLocks noChangeAspect="1"/>
          </p:cNvPicPr>
          <p:nvPr/>
        </p:nvPicPr>
        <p:blipFill>
          <a:blip r:embed="rId4"/>
          <a:srcRect/>
          <a:stretch>
            <a:fillRect/>
          </a:stretch>
        </p:blipFill>
        <p:spPr>
          <a:xfrm>
            <a:off x="7261860" y="1308735"/>
            <a:ext cx="4192270" cy="2228215"/>
          </a:xfrm>
          <a:prstGeom prst="rect">
            <a:avLst/>
          </a:prstGeom>
        </p:spPr>
      </p:pic>
      <p:sp>
        <p:nvSpPr>
          <p:cNvPr id="21" name="文本框 20"/>
          <p:cNvSpPr txBox="1"/>
          <p:nvPr/>
        </p:nvSpPr>
        <p:spPr>
          <a:xfrm>
            <a:off x="9892203" y="3168730"/>
            <a:ext cx="1562100" cy="368300"/>
          </a:xfrm>
          <a:prstGeom prst="rect">
            <a:avLst/>
          </a:prstGeom>
          <a:noFill/>
        </p:spPr>
        <p:txBody>
          <a:bodyPr wrap="none" rtlCol="0">
            <a:spAutoFit/>
          </a:bodyPr>
          <a:p>
            <a:r>
              <a:rPr lang="zh-CN" b="1" dirty="0">
                <a:solidFill>
                  <a:srgbClr val="FF0000"/>
                </a:solidFill>
                <a:latin typeface="+mn-ea"/>
              </a:rPr>
              <a:t>企业需求调查</a:t>
            </a:r>
            <a:endParaRPr lang="zh-CN" b="1" dirty="0">
              <a:solidFill>
                <a:srgbClr val="FF0000"/>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ppt_x"/>
                                          </p:val>
                                        </p:tav>
                                        <p:tav tm="100000">
                                          <p:val>
                                            <p:strVal val="#ppt_x"/>
                                          </p:val>
                                        </p:tav>
                                      </p:tavLst>
                                    </p:anim>
                                    <p:anim calcmode="lin" valueType="num">
                                      <p:cBhvr additive="base">
                                        <p:cTn id="30" dur="500" fill="hold"/>
                                        <p:tgtEl>
                                          <p:spTgt spid="1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500" fill="hold"/>
                                        <p:tgtEl>
                                          <p:spTgt spid="29"/>
                                        </p:tgtEl>
                                        <p:attrNameLst>
                                          <p:attrName>ppt_x</p:attrName>
                                        </p:attrNameLst>
                                      </p:cBhvr>
                                      <p:tavLst>
                                        <p:tav tm="0">
                                          <p:val>
                                            <p:strVal val="#ppt_x"/>
                                          </p:val>
                                        </p:tav>
                                        <p:tav tm="100000">
                                          <p:val>
                                            <p:strVal val="#ppt_x"/>
                                          </p:val>
                                        </p:tav>
                                      </p:tavLst>
                                    </p:anim>
                                    <p:anim calcmode="lin" valueType="num">
                                      <p:cBhvr additive="base">
                                        <p:cTn id="34" dur="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ppt_x"/>
                                          </p:val>
                                        </p:tav>
                                        <p:tav tm="100000">
                                          <p:val>
                                            <p:strVal val="#ppt_x"/>
                                          </p:val>
                                        </p:tav>
                                      </p:tavLst>
                                    </p:anim>
                                    <p:anim calcmode="lin" valueType="num">
                                      <p:cBhvr additive="base">
                                        <p:cTn id="42" dur="500" fill="hold"/>
                                        <p:tgtEl>
                                          <p:spTgt spid="20"/>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500" fill="hold"/>
                                        <p:tgtEl>
                                          <p:spTgt spid="21"/>
                                        </p:tgtEl>
                                        <p:attrNameLst>
                                          <p:attrName>ppt_x</p:attrName>
                                        </p:attrNameLst>
                                      </p:cBhvr>
                                      <p:tavLst>
                                        <p:tav tm="0">
                                          <p:val>
                                            <p:strVal val="#ppt_x"/>
                                          </p:val>
                                        </p:tav>
                                        <p:tav tm="100000">
                                          <p:val>
                                            <p:strVal val="#ppt_x"/>
                                          </p:val>
                                        </p:tav>
                                      </p:tavLst>
                                    </p:anim>
                                    <p:anim calcmode="lin" valueType="num">
                                      <p:cBhvr additive="base">
                                        <p:cTn id="46"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8" grpId="0"/>
      <p:bldP spid="29" grpId="0"/>
      <p:bldP spid="19"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56717" y="1418843"/>
            <a:ext cx="10063114" cy="4636792"/>
          </a:xfrm>
        </p:spPr>
        <p:txBody>
          <a:bodyPr>
            <a:normAutofit/>
          </a:bodyPr>
          <a:lstStyle/>
          <a:p>
            <a:pPr>
              <a:lnSpc>
                <a:spcPct val="150000"/>
              </a:lnSpc>
            </a:pPr>
            <a:r>
              <a:rPr lang="zh-CN" altLang="en-US" dirty="0"/>
              <a:t>业务建模要求我们</a:t>
            </a:r>
            <a:r>
              <a:rPr lang="zh-CN" altLang="en-US" dirty="0">
                <a:solidFill>
                  <a:srgbClr val="FF0000"/>
                </a:solidFill>
              </a:rPr>
              <a:t>把视角从软件系统转向客户组织，站在客户角度看问题</a:t>
            </a:r>
            <a:r>
              <a:rPr lang="zh-CN" altLang="en-US" dirty="0"/>
              <a:t>，以达到清晰准确地“诊断”，对症“开方”。</a:t>
            </a:r>
            <a:endParaRPr lang="en-US" altLang="zh-CN" dirty="0"/>
          </a:p>
          <a:p>
            <a:pPr marL="914400" lvl="1" indent="-457200">
              <a:lnSpc>
                <a:spcPct val="150000"/>
              </a:lnSpc>
              <a:buFont typeface="+mj-lt"/>
              <a:buAutoNum type="arabicPeriod"/>
            </a:pPr>
            <a:r>
              <a:rPr lang="zh-CN" altLang="en-US" dirty="0"/>
              <a:t>明确为谁服务</a:t>
            </a:r>
            <a:r>
              <a:rPr lang="en-US" altLang="zh-CN" dirty="0"/>
              <a:t>--</a:t>
            </a:r>
            <a:r>
              <a:rPr lang="zh-CN" altLang="en-US" dirty="0"/>
              <a:t>找准客户，切记不是在为自己做系统；</a:t>
            </a:r>
            <a:endParaRPr lang="en-US" altLang="zh-CN" dirty="0"/>
          </a:p>
          <a:p>
            <a:pPr marL="914400" lvl="1" indent="-457200">
              <a:lnSpc>
                <a:spcPct val="150000"/>
              </a:lnSpc>
              <a:buFont typeface="+mj-lt"/>
              <a:buAutoNum type="arabicPeriod"/>
            </a:pPr>
            <a:r>
              <a:rPr lang="zh-CN" altLang="en-US" dirty="0"/>
              <a:t>要改进的组织是什么现状</a:t>
            </a:r>
            <a:r>
              <a:rPr lang="en-US" altLang="zh-CN" dirty="0"/>
              <a:t>--</a:t>
            </a:r>
            <a:r>
              <a:rPr lang="zh-CN" altLang="en-US" dirty="0"/>
              <a:t>有什么</a:t>
            </a:r>
            <a:r>
              <a:rPr lang="zh-CN" altLang="en-US" dirty="0">
                <a:solidFill>
                  <a:srgbClr val="FF0000"/>
                </a:solidFill>
              </a:rPr>
              <a:t>痛处</a:t>
            </a:r>
            <a:r>
              <a:rPr lang="zh-CN" altLang="en-US" dirty="0"/>
              <a:t>和</a:t>
            </a:r>
            <a:r>
              <a:rPr lang="zh-CN" altLang="en-US" dirty="0">
                <a:solidFill>
                  <a:srgbClr val="FF0000"/>
                </a:solidFill>
              </a:rPr>
              <a:t>不足</a:t>
            </a:r>
            <a:r>
              <a:rPr lang="zh-CN" altLang="en-US" dirty="0"/>
              <a:t>；</a:t>
            </a:r>
            <a:endParaRPr lang="en-US" altLang="zh-CN" dirty="0"/>
          </a:p>
          <a:p>
            <a:pPr marL="914400" lvl="1" indent="-457200">
              <a:lnSpc>
                <a:spcPct val="150000"/>
              </a:lnSpc>
              <a:buFont typeface="+mj-lt"/>
              <a:buAutoNum type="arabicPeriod"/>
            </a:pPr>
            <a:r>
              <a:rPr lang="zh-CN" altLang="en-US" dirty="0"/>
              <a:t>如何改进</a:t>
            </a:r>
            <a:r>
              <a:rPr lang="en-US" altLang="zh-CN" dirty="0"/>
              <a:t>--</a:t>
            </a:r>
            <a:r>
              <a:rPr lang="zh-CN" altLang="en-US" dirty="0"/>
              <a:t>新系统的价值就是解决客户痛处、改良客户不足，这才是客户愿意掏腰包的动力。</a:t>
            </a:r>
            <a:endParaRPr lang="en-US" altLang="zh-CN" dirty="0"/>
          </a:p>
        </p:txBody>
      </p:sp>
      <p:sp>
        <p:nvSpPr>
          <p:cNvPr id="7" name="TextBox 6"/>
          <p:cNvSpPr txBox="1"/>
          <p:nvPr/>
        </p:nvSpPr>
        <p:spPr>
          <a:xfrm>
            <a:off x="1515259" y="5394996"/>
            <a:ext cx="9161482" cy="523220"/>
          </a:xfrm>
          <a:prstGeom prst="rect">
            <a:avLst/>
          </a:prstGeom>
          <a:noFill/>
        </p:spPr>
        <p:txBody>
          <a:bodyPr wrap="none" rtlCol="0">
            <a:spAutoFit/>
          </a:bodyPr>
          <a:lstStyle/>
          <a:p>
            <a:r>
              <a:rPr lang="zh-CN" altLang="en-US" sz="2800" b="1" dirty="0">
                <a:solidFill>
                  <a:srgbClr val="FF0000"/>
                </a:solidFill>
                <a:latin typeface="黑体" panose="02010609060101010101" pitchFamily="2" charset="-122"/>
                <a:ea typeface="黑体" panose="02010609060101010101" pitchFamily="2" charset="-122"/>
              </a:rPr>
              <a:t>在业务建模和需求分析阶段，忘掉自己技术专家的身份！</a:t>
            </a:r>
            <a:endParaRPr lang="zh-CN" altLang="en-US" sz="2800" b="1" dirty="0">
              <a:solidFill>
                <a:srgbClr val="FF0000"/>
              </a:solidFill>
              <a:latin typeface="黑体" panose="02010609060101010101" pitchFamily="2" charset="-122"/>
              <a:ea typeface="黑体" panose="02010609060101010101" pitchFamily="2" charset="-122"/>
            </a:endParaRPr>
          </a:p>
        </p:txBody>
      </p:sp>
      <p:sp>
        <p:nvSpPr>
          <p:cNvPr id="5" name="文本框 4"/>
          <p:cNvSpPr txBox="1"/>
          <p:nvPr/>
        </p:nvSpPr>
        <p:spPr>
          <a:xfrm>
            <a:off x="274320" y="449590"/>
            <a:ext cx="3057247" cy="584775"/>
          </a:xfrm>
          <a:prstGeom prst="rect">
            <a:avLst/>
          </a:prstGeom>
          <a:noFill/>
        </p:spPr>
        <p:txBody>
          <a:bodyPr wrap="none" rtlCol="0">
            <a:spAutoFit/>
          </a:bodyPr>
          <a:lstStyle/>
          <a:p>
            <a:r>
              <a:rPr lang="zh-CN" altLang="en-US" sz="3200" b="1" dirty="0">
                <a:solidFill>
                  <a:srgbClr val="141316"/>
                </a:solidFill>
                <a:latin typeface="微软雅黑" panose="020B0503020204020204" pitchFamily="34" charset="-122"/>
                <a:ea typeface="微软雅黑" panose="020B0503020204020204" pitchFamily="34" charset="-122"/>
              </a:rPr>
              <a:t>业务建模的意义</a:t>
            </a:r>
            <a:endParaRPr lang="zh-CN" altLang="en-US" sz="3200" b="1" dirty="0">
              <a:solidFill>
                <a:srgbClr val="141316"/>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0" y="1019125"/>
            <a:ext cx="12192000" cy="0"/>
          </a:xfrm>
          <a:prstGeom prst="line">
            <a:avLst/>
          </a:prstGeom>
          <a:ln>
            <a:solidFill>
              <a:srgbClr val="B82E24"/>
            </a:solidFill>
            <a:prstDash val="soli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8120"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885357"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9952594"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1019831" y="912444"/>
            <a:ext cx="944880" cy="103556"/>
          </a:xfrm>
          <a:prstGeom prst="rect">
            <a:avLst/>
          </a:prstGeom>
          <a:solidFill>
            <a:srgbClr val="1413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7818120" y="796875"/>
            <a:ext cx="944880" cy="220253"/>
          </a:xfrm>
          <a:prstGeom prst="rect">
            <a:avLst/>
          </a:prstGeom>
          <a:solidFill>
            <a:srgbClr val="BE10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p:cNvGrpSpPr/>
          <p:nvPr/>
        </p:nvGrpSpPr>
        <p:grpSpPr>
          <a:xfrm>
            <a:off x="3331567" y="627607"/>
            <a:ext cx="491490" cy="318085"/>
            <a:chOff x="3017520" y="601990"/>
            <a:chExt cx="491490" cy="414010"/>
          </a:xfrm>
        </p:grpSpPr>
        <p:sp>
          <p:nvSpPr>
            <p:cNvPr id="14" name="燕尾形 13"/>
            <p:cNvSpPr/>
            <p:nvPr/>
          </p:nvSpPr>
          <p:spPr>
            <a:xfrm>
              <a:off x="3017520" y="601990"/>
              <a:ext cx="198120" cy="414010"/>
            </a:xfrm>
            <a:prstGeom prst="chevron">
              <a:avLst/>
            </a:prstGeom>
            <a:solidFill>
              <a:srgbClr val="F571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3164205" y="601990"/>
              <a:ext cx="198120" cy="414010"/>
            </a:xfrm>
            <a:prstGeom prst="chevron">
              <a:avLst/>
            </a:prstGeom>
            <a:solidFill>
              <a:srgbClr val="F93D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3310890" y="601990"/>
              <a:ext cx="198120" cy="414010"/>
            </a:xfrm>
            <a:prstGeom prst="chevron">
              <a:avLst/>
            </a:prstGeom>
            <a:solidFill>
              <a:srgbClr val="B82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4248</Words>
  <Application>WPS 演示</Application>
  <PresentationFormat>宽屏</PresentationFormat>
  <Paragraphs>490</Paragraphs>
  <Slides>65</Slides>
  <Notes>10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65</vt:i4>
      </vt:variant>
    </vt:vector>
  </HeadingPairs>
  <TitlesOfParts>
    <vt:vector size="79" baseType="lpstr">
      <vt:lpstr>Arial</vt:lpstr>
      <vt:lpstr>宋体</vt:lpstr>
      <vt:lpstr>Wingdings</vt:lpstr>
      <vt:lpstr>隶书</vt:lpstr>
      <vt:lpstr>微软雅黑</vt:lpstr>
      <vt:lpstr>华康俪金黑W8(P)</vt:lpstr>
      <vt:lpstr>华康俪金黑W8(P)</vt:lpstr>
      <vt:lpstr>黑体</vt:lpstr>
      <vt:lpstr>Calibri</vt:lpstr>
      <vt:lpstr>Arial Unicode MS</vt:lpstr>
      <vt:lpstr>Berlin Sans FB Demi</vt:lpstr>
      <vt:lpstr>Times New Roman</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胡占利</dc:creator>
  <cp:lastModifiedBy>qile</cp:lastModifiedBy>
  <cp:revision>360</cp:revision>
  <dcterms:created xsi:type="dcterms:W3CDTF">2013-08-14T15:08:00Z</dcterms:created>
  <dcterms:modified xsi:type="dcterms:W3CDTF">2018-09-03T08:56:21Z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2052-10.1.0.7401</vt:lpwstr>
  </property>
</Properties>
</file>

<file path=docProps/thumbnail.jpeg>
</file>